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42"/>
  </p:notesMasterIdLst>
  <p:sldIdLst>
    <p:sldId id="11018" r:id="rId5"/>
    <p:sldId id="11052" r:id="rId6"/>
    <p:sldId id="11019" r:id="rId7"/>
    <p:sldId id="11061" r:id="rId8"/>
    <p:sldId id="11020" r:id="rId9"/>
    <p:sldId id="11059" r:id="rId10"/>
    <p:sldId id="11060" r:id="rId11"/>
    <p:sldId id="11051" r:id="rId12"/>
    <p:sldId id="11062" r:id="rId13"/>
    <p:sldId id="11035" r:id="rId14"/>
    <p:sldId id="11053" r:id="rId15"/>
    <p:sldId id="11063" r:id="rId16"/>
    <p:sldId id="11027" r:id="rId17"/>
    <p:sldId id="11054" r:id="rId18"/>
    <p:sldId id="11064" r:id="rId19"/>
    <p:sldId id="11028" r:id="rId20"/>
    <p:sldId id="11037" r:id="rId21"/>
    <p:sldId id="11065" r:id="rId22"/>
    <p:sldId id="11036" r:id="rId23"/>
    <p:sldId id="11038" r:id="rId24"/>
    <p:sldId id="11055" r:id="rId25"/>
    <p:sldId id="11058" r:id="rId26"/>
    <p:sldId id="11040" r:id="rId27"/>
    <p:sldId id="11041" r:id="rId28"/>
    <p:sldId id="11042" r:id="rId29"/>
    <p:sldId id="11039" r:id="rId30"/>
    <p:sldId id="11043" r:id="rId31"/>
    <p:sldId id="11044" r:id="rId32"/>
    <p:sldId id="11045" r:id="rId33"/>
    <p:sldId id="11046" r:id="rId34"/>
    <p:sldId id="11048" r:id="rId35"/>
    <p:sldId id="11047" r:id="rId36"/>
    <p:sldId id="11050" r:id="rId37"/>
    <p:sldId id="11056" r:id="rId38"/>
    <p:sldId id="11057" r:id="rId39"/>
    <p:sldId id="11049" r:id="rId40"/>
    <p:sldId id="329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C0C4EE87-65E3-4E93-9E2F-4134D6F39C93}">
          <p14:sldIdLst>
            <p14:sldId id="11018"/>
          </p14:sldIdLst>
        </p14:section>
        <p14:section name="Instructions for using these slides" id="{604ECA6B-3122-4589-B749-885D7AF38AD5}">
          <p14:sldIdLst>
            <p14:sldId id="11052"/>
          </p14:sldIdLst>
        </p14:section>
        <p14:section name="Key Slides for Members of Council" id="{92979295-31D3-7341-B94F-236B1816D5D3}">
          <p14:sldIdLst>
            <p14:sldId id="11019"/>
            <p14:sldId id="11061"/>
            <p14:sldId id="11020"/>
            <p14:sldId id="11059"/>
            <p14:sldId id="11060"/>
            <p14:sldId id="11051"/>
            <p14:sldId id="11062"/>
            <p14:sldId id="11035"/>
            <p14:sldId id="11053"/>
            <p14:sldId id="11063"/>
            <p14:sldId id="11027"/>
            <p14:sldId id="11054"/>
            <p14:sldId id="11064"/>
            <p14:sldId id="11028"/>
            <p14:sldId id="11037"/>
            <p14:sldId id="11065"/>
            <p14:sldId id="11036"/>
            <p14:sldId id="11038"/>
          </p14:sldIdLst>
        </p14:section>
        <p14:section name="Example Case Studies" id="{C3D7A296-EAD1-5E4C-80FD-428F37563FB7}">
          <p14:sldIdLst>
            <p14:sldId id="11055"/>
            <p14:sldId id="11058"/>
            <p14:sldId id="11040"/>
            <p14:sldId id="11041"/>
            <p14:sldId id="11042"/>
            <p14:sldId id="11039"/>
            <p14:sldId id="11043"/>
            <p14:sldId id="11044"/>
            <p14:sldId id="11045"/>
            <p14:sldId id="11046"/>
          </p14:sldIdLst>
        </p14:section>
        <p14:section name="Working Slides for Staff (edit before using)" id="{EC53197F-DCB1-FD47-BE94-3F7B40B40B6E}">
          <p14:sldIdLst>
            <p14:sldId id="11048"/>
            <p14:sldId id="11047"/>
            <p14:sldId id="11050"/>
          </p14:sldIdLst>
        </p14:section>
        <p14:section name="State of infrastructure examples" id="{006FC12A-DB97-8142-A6E5-1FFFFACFD4E5}">
          <p14:sldIdLst>
            <p14:sldId id="11056"/>
            <p14:sldId id="11057"/>
            <p14:sldId id="11049"/>
            <p14:sldId id="329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B3B165-0D45-E4F1-B21C-7537AA296F04}" name="Mai Abdou" initials="MA" userId="S::Mai.Abdou@mississauga.ca::f5320794-5599-4331-b2ca-d9f045e52215" providerId="AD"/>
  <p188:author id="{3BE20AF9-B97D-FAC5-3F80-F9C7935CCCFC}" name="Jennifer Court" initials="JC" userId="S::jenncourt@amontario.ca::c34bfda4-6a5d-428e-b3b3-4677fc0e81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53AC"/>
    <a:srgbClr val="116E44"/>
    <a:srgbClr val="0F4443"/>
    <a:srgbClr val="E97327"/>
    <a:srgbClr val="360382"/>
    <a:srgbClr val="B52131"/>
    <a:srgbClr val="BE1E2C"/>
    <a:srgbClr val="F0CDD0"/>
    <a:srgbClr val="BE5A65"/>
    <a:srgbClr val="DC8B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3BD142-3123-9A44-A3E6-08F95A8E2630}" v="12" dt="2026-08-12T03:33:57.4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72"/>
    <p:restoredTop sz="94688"/>
  </p:normalViewPr>
  <p:slideViewPr>
    <p:cSldViewPr snapToGrid="0">
      <p:cViewPr varScale="1">
        <p:scale>
          <a:sx n="120" d="100"/>
          <a:sy n="120" d="100"/>
        </p:scale>
        <p:origin x="1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diagrams/_rels/data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5.png"/></Relationships>
</file>

<file path=ppt/diagrams/_rels/drawing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276AB0-0DE2-4EC2-B35A-5196B8ADBDAE}" type="doc">
      <dgm:prSet loTypeId="urn:microsoft.com/office/officeart/2008/layout/BendingPictureCaption" loCatId="picture" qsTypeId="urn:microsoft.com/office/officeart/2005/8/quickstyle/simple1#2" qsCatId="simple" csTypeId="urn:microsoft.com/office/officeart/2005/8/colors/accent1_2#2" csCatId="accent1" phldr="1"/>
      <dgm:spPr/>
      <dgm:t>
        <a:bodyPr/>
        <a:lstStyle/>
        <a:p>
          <a:endParaRPr lang="en-US"/>
        </a:p>
      </dgm:t>
    </dgm:pt>
    <dgm:pt modelId="{A20DAB5B-B70C-424B-A32B-A3E7DA5EDE24}">
      <dgm:prSet phldrT="[Text]" phldr="0" custT="1"/>
      <dgm:spPr>
        <a:solidFill>
          <a:srgbClr val="3153AC"/>
        </a:solidFill>
      </dgm:spPr>
      <dgm:t>
        <a:bodyPr/>
        <a:lstStyle/>
        <a:p>
          <a:pPr marL="144000" algn="l"/>
          <a:r>
            <a:rPr lang="en-US" sz="1600" b="1" i="0">
              <a:latin typeface="Avenir Black" panose="02000503020000020003" pitchFamily="2" charset="0"/>
            </a:rPr>
            <a:t>Bridge A</a:t>
          </a:r>
          <a:r>
            <a:rPr lang="en-US" sz="1600" b="0" i="0">
              <a:latin typeface="Avenir Book" panose="02000503020000020003" pitchFamily="2" charset="0"/>
            </a:rPr>
            <a:t>: </a:t>
          </a:r>
          <a:br>
            <a:rPr lang="en-US" sz="1600" b="0" i="0">
              <a:latin typeface="Avenir Book" panose="02000503020000020003" pitchFamily="2" charset="0"/>
            </a:rPr>
          </a:br>
          <a:r>
            <a:rPr lang="en-CA" sz="1600" b="0" i="0">
              <a:latin typeface="Avenir Book" panose="02000503020000020003" pitchFamily="2" charset="0"/>
            </a:rPr>
            <a:t>Closed due to poor structural condition. It serves a small number of seasonal properties, with low traffic volumes. </a:t>
          </a:r>
          <a:endParaRPr lang="en-US" sz="1600" b="0" i="0">
            <a:latin typeface="Avenir Book" panose="02000503020000020003" pitchFamily="2" charset="0"/>
          </a:endParaRPr>
        </a:p>
      </dgm:t>
    </dgm:pt>
    <dgm:pt modelId="{55CE788A-7FA2-44D5-9984-4BBEA4797AA6}" type="parTrans" cxnId="{2CE01A9F-A953-4D30-A87E-6C0FDBCF22A9}">
      <dgm:prSet/>
      <dgm:spPr/>
      <dgm:t>
        <a:bodyPr/>
        <a:lstStyle/>
        <a:p>
          <a:endParaRPr lang="en-US"/>
        </a:p>
      </dgm:t>
    </dgm:pt>
    <dgm:pt modelId="{137C680E-B67D-482E-B3E2-DEA309365909}" type="sibTrans" cxnId="{2CE01A9F-A953-4D30-A87E-6C0FDBCF22A9}">
      <dgm:prSet/>
      <dgm:spPr/>
      <dgm:t>
        <a:bodyPr/>
        <a:lstStyle/>
        <a:p>
          <a:endParaRPr lang="en-US"/>
        </a:p>
      </dgm:t>
    </dgm:pt>
    <dgm:pt modelId="{5E802A3B-9BB5-4400-B28C-1CD0AED09733}">
      <dgm:prSet phldrT="[Text]" phldr="0" custT="1"/>
      <dgm:spPr>
        <a:solidFill>
          <a:srgbClr val="3153AC"/>
        </a:solidFill>
      </dgm:spPr>
      <dgm:t>
        <a:bodyPr/>
        <a:lstStyle/>
        <a:p>
          <a:pPr marL="144000" algn="l"/>
          <a:r>
            <a:rPr lang="en-US" sz="1600" b="1" i="0">
              <a:latin typeface="Avenir Black" panose="02000503020000020003" pitchFamily="2" charset="0"/>
            </a:rPr>
            <a:t>Bridge B</a:t>
          </a:r>
          <a:r>
            <a:rPr lang="en-US" sz="1600" b="0" i="0">
              <a:latin typeface="Avenir Book" panose="02000503020000020003" pitchFamily="2" charset="0"/>
            </a:rPr>
            <a:t>: </a:t>
          </a:r>
          <a:r>
            <a:rPr lang="en-CA" sz="1600" b="0" i="0">
              <a:latin typeface="Avenir Book" panose="02000503020000020003" pitchFamily="2" charset="0"/>
            </a:rPr>
            <a:t>In fair condition but deteriorating. It carries a high volume of daily traffic, including school buses, emergency services, and commercial vehicles.</a:t>
          </a:r>
          <a:endParaRPr lang="en-US" sz="1600" b="0" i="0">
            <a:latin typeface="Avenir Book" panose="02000503020000020003" pitchFamily="2" charset="0"/>
          </a:endParaRPr>
        </a:p>
      </dgm:t>
    </dgm:pt>
    <dgm:pt modelId="{92E6F425-3380-450E-BA8A-8D254E5BA2D5}" type="parTrans" cxnId="{787903BB-D1AA-4EDA-BD18-6734B36EA8B0}">
      <dgm:prSet/>
      <dgm:spPr/>
      <dgm:t>
        <a:bodyPr/>
        <a:lstStyle/>
        <a:p>
          <a:endParaRPr lang="en-US"/>
        </a:p>
      </dgm:t>
    </dgm:pt>
    <dgm:pt modelId="{30424960-80AD-4F26-BEAC-2FCD55329990}" type="sibTrans" cxnId="{787903BB-D1AA-4EDA-BD18-6734B36EA8B0}">
      <dgm:prSet/>
      <dgm:spPr/>
      <dgm:t>
        <a:bodyPr/>
        <a:lstStyle/>
        <a:p>
          <a:endParaRPr lang="en-US"/>
        </a:p>
      </dgm:t>
    </dgm:pt>
    <dgm:pt modelId="{A4C79D25-76FC-46A5-AAC4-9C35D96BBA89}" type="pres">
      <dgm:prSet presAssocID="{93276AB0-0DE2-4EC2-B35A-5196B8ADBDAE}" presName="diagram" presStyleCnt="0">
        <dgm:presLayoutVars>
          <dgm:dir/>
        </dgm:presLayoutVars>
      </dgm:prSet>
      <dgm:spPr/>
    </dgm:pt>
    <dgm:pt modelId="{6FEB9E52-17EB-4463-BF07-199DC241337E}" type="pres">
      <dgm:prSet presAssocID="{A20DAB5B-B70C-424B-A32B-A3E7DA5EDE24}" presName="composite" presStyleCnt="0"/>
      <dgm:spPr/>
    </dgm:pt>
    <dgm:pt modelId="{5DB68EA7-16DA-49F4-B2C5-73261B305DA1}" type="pres">
      <dgm:prSet presAssocID="{A20DAB5B-B70C-424B-A32B-A3E7DA5EDE24}" presName="Image" presStyleLbl="bgShp" presStyleIdx="0" presStyleCnt="2" custScaleX="55926" custScaleY="60924" custLinFactNeighborX="-23328" custLinFactNeighborY="12353"/>
      <dgm:spPr>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dgm:spPr>
    </dgm:pt>
    <dgm:pt modelId="{BBD6F515-8487-4460-BC74-8574F96F7EFA}" type="pres">
      <dgm:prSet presAssocID="{A20DAB5B-B70C-424B-A32B-A3E7DA5EDE24}" presName="Parent" presStyleLbl="node0" presStyleIdx="0" presStyleCnt="2" custScaleX="32714" custScaleY="219012" custLinFactY="-19684" custLinFactNeighborX="9391" custLinFactNeighborY="-100000">
        <dgm:presLayoutVars>
          <dgm:bulletEnabled val="1"/>
        </dgm:presLayoutVars>
      </dgm:prSet>
      <dgm:spPr/>
    </dgm:pt>
    <dgm:pt modelId="{EE3EA430-46AE-4F25-A982-9D439EA877C6}" type="pres">
      <dgm:prSet presAssocID="{137C680E-B67D-482E-B3E2-DEA309365909}" presName="sibTrans" presStyleCnt="0"/>
      <dgm:spPr/>
    </dgm:pt>
    <dgm:pt modelId="{54779005-9A09-4491-97BE-6E2192CAC1B7}" type="pres">
      <dgm:prSet presAssocID="{5E802A3B-9BB5-4400-B28C-1CD0AED09733}" presName="composite" presStyleCnt="0"/>
      <dgm:spPr/>
    </dgm:pt>
    <dgm:pt modelId="{5B5840B4-CF6A-49F1-A0A8-D651E577C6CD}" type="pres">
      <dgm:prSet presAssocID="{5E802A3B-9BB5-4400-B28C-1CD0AED09733}" presName="Image" presStyleLbl="bgShp" presStyleIdx="1" presStyleCnt="2" custScaleX="55926" custScaleY="60924" custLinFactNeighborX="-7222" custLinFactNeighborY="12558"/>
      <dgm:spPr>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dgm:spPr>
    </dgm:pt>
    <dgm:pt modelId="{3EDF6480-B752-4E68-88AC-5D9FB760116C}" type="pres">
      <dgm:prSet presAssocID="{5E802A3B-9BB5-4400-B28C-1CD0AED09733}" presName="Parent" presStyleLbl="node0" presStyleIdx="1" presStyleCnt="2" custScaleX="31755" custScaleY="217383" custLinFactY="-18180" custLinFactNeighborX="26364" custLinFactNeighborY="-100000">
        <dgm:presLayoutVars>
          <dgm:bulletEnabled val="1"/>
        </dgm:presLayoutVars>
      </dgm:prSet>
      <dgm:spPr/>
    </dgm:pt>
  </dgm:ptLst>
  <dgm:cxnLst>
    <dgm:cxn modelId="{3C463A77-37EB-41F9-B290-3B1CD289C154}" type="presOf" srcId="{5E802A3B-9BB5-4400-B28C-1CD0AED09733}" destId="{3EDF6480-B752-4E68-88AC-5D9FB760116C}" srcOrd="0" destOrd="0" presId="urn:microsoft.com/office/officeart/2008/layout/BendingPictureCaption"/>
    <dgm:cxn modelId="{2CE01A9F-A953-4D30-A87E-6C0FDBCF22A9}" srcId="{93276AB0-0DE2-4EC2-B35A-5196B8ADBDAE}" destId="{A20DAB5B-B70C-424B-A32B-A3E7DA5EDE24}" srcOrd="0" destOrd="0" parTransId="{55CE788A-7FA2-44D5-9984-4BBEA4797AA6}" sibTransId="{137C680E-B67D-482E-B3E2-DEA309365909}"/>
    <dgm:cxn modelId="{787903BB-D1AA-4EDA-BD18-6734B36EA8B0}" srcId="{93276AB0-0DE2-4EC2-B35A-5196B8ADBDAE}" destId="{5E802A3B-9BB5-4400-B28C-1CD0AED09733}" srcOrd="1" destOrd="0" parTransId="{92E6F425-3380-450E-BA8A-8D254E5BA2D5}" sibTransId="{30424960-80AD-4F26-BEAC-2FCD55329990}"/>
    <dgm:cxn modelId="{DA06D4BC-B357-47FF-BB4D-B0AF9619717E}" type="presOf" srcId="{A20DAB5B-B70C-424B-A32B-A3E7DA5EDE24}" destId="{BBD6F515-8487-4460-BC74-8574F96F7EFA}" srcOrd="0" destOrd="0" presId="urn:microsoft.com/office/officeart/2008/layout/BendingPictureCaption"/>
    <dgm:cxn modelId="{2C76E2EE-5817-4B15-922D-0AA185E611B1}" type="presOf" srcId="{93276AB0-0DE2-4EC2-B35A-5196B8ADBDAE}" destId="{A4C79D25-76FC-46A5-AAC4-9C35D96BBA89}" srcOrd="0" destOrd="0" presId="urn:microsoft.com/office/officeart/2008/layout/BendingPictureCaption"/>
    <dgm:cxn modelId="{F86815B2-1199-4AD0-916C-BD5E3C066CD2}" type="presParOf" srcId="{A4C79D25-76FC-46A5-AAC4-9C35D96BBA89}" destId="{6FEB9E52-17EB-4463-BF07-199DC241337E}" srcOrd="0" destOrd="0" presId="urn:microsoft.com/office/officeart/2008/layout/BendingPictureCaption"/>
    <dgm:cxn modelId="{E6D585F7-7314-4F35-A948-CADEF8D435D6}" type="presParOf" srcId="{6FEB9E52-17EB-4463-BF07-199DC241337E}" destId="{5DB68EA7-16DA-49F4-B2C5-73261B305DA1}" srcOrd="0" destOrd="0" presId="urn:microsoft.com/office/officeart/2008/layout/BendingPictureCaption"/>
    <dgm:cxn modelId="{10C294D9-EFD2-4103-918C-44365FCE23B8}" type="presParOf" srcId="{6FEB9E52-17EB-4463-BF07-199DC241337E}" destId="{BBD6F515-8487-4460-BC74-8574F96F7EFA}" srcOrd="1" destOrd="0" presId="urn:microsoft.com/office/officeart/2008/layout/BendingPictureCaption"/>
    <dgm:cxn modelId="{B54E8681-801C-4443-BEE4-4F57334BA443}" type="presParOf" srcId="{A4C79D25-76FC-46A5-AAC4-9C35D96BBA89}" destId="{EE3EA430-46AE-4F25-A982-9D439EA877C6}" srcOrd="1" destOrd="0" presId="urn:microsoft.com/office/officeart/2008/layout/BendingPictureCaption"/>
    <dgm:cxn modelId="{2B230B23-9438-475E-87B8-A154D312BE2F}" type="presParOf" srcId="{A4C79D25-76FC-46A5-AAC4-9C35D96BBA89}" destId="{54779005-9A09-4491-97BE-6E2192CAC1B7}" srcOrd="2" destOrd="0" presId="urn:microsoft.com/office/officeart/2008/layout/BendingPictureCaption"/>
    <dgm:cxn modelId="{ACA019D1-CBF9-458E-AA33-24F6DF2282E5}" type="presParOf" srcId="{54779005-9A09-4491-97BE-6E2192CAC1B7}" destId="{5B5840B4-CF6A-49F1-A0A8-D651E577C6CD}" srcOrd="0" destOrd="0" presId="urn:microsoft.com/office/officeart/2008/layout/BendingPictureCaption"/>
    <dgm:cxn modelId="{7E92C450-1AE4-4124-84CB-D7EC7984C7F9}" type="presParOf" srcId="{54779005-9A09-4491-97BE-6E2192CAC1B7}" destId="{3EDF6480-B752-4E68-88AC-5D9FB760116C}" srcOrd="1" destOrd="0" presId="urn:microsoft.com/office/officeart/2008/layout/BendingPictureCapti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68EA7-16DA-49F4-B2C5-73261B305DA1}">
      <dsp:nvSpPr>
        <dsp:cNvPr id="0" name=""/>
        <dsp:cNvSpPr/>
      </dsp:nvSpPr>
      <dsp:spPr>
        <a:xfrm>
          <a:off x="0" y="666832"/>
          <a:ext cx="3660948" cy="2947206"/>
        </a:xfrm>
        <a:prstGeom prst="rect">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BBD6F515-8487-4460-BC74-8574F96F7EFA}">
      <dsp:nvSpPr>
        <dsp:cNvPr id="0" name=""/>
        <dsp:cNvSpPr/>
      </dsp:nvSpPr>
      <dsp:spPr>
        <a:xfrm>
          <a:off x="3835062" y="655442"/>
          <a:ext cx="1845315" cy="2968853"/>
        </a:xfrm>
        <a:prstGeom prst="rect">
          <a:avLst/>
        </a:prstGeom>
        <a:solidFill>
          <a:srgbClr val="3153AC"/>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144000" lvl="0" indent="0" algn="l" defTabSz="711200">
            <a:lnSpc>
              <a:spcPct val="90000"/>
            </a:lnSpc>
            <a:spcBef>
              <a:spcPct val="0"/>
            </a:spcBef>
            <a:spcAft>
              <a:spcPct val="5000"/>
            </a:spcAft>
            <a:buNone/>
          </a:pPr>
          <a:r>
            <a:rPr lang="en-US" sz="1600" b="1" i="0" kern="1200">
              <a:latin typeface="Avenir Black" panose="02000503020000020003" pitchFamily="2" charset="0"/>
            </a:rPr>
            <a:t>Bridge A</a:t>
          </a:r>
          <a:r>
            <a:rPr lang="en-US" sz="1600" b="0" i="0" kern="1200">
              <a:latin typeface="Avenir Book" panose="02000503020000020003" pitchFamily="2" charset="0"/>
            </a:rPr>
            <a:t>: </a:t>
          </a:r>
          <a:br>
            <a:rPr lang="en-US" sz="1600" b="0" i="0" kern="1200">
              <a:latin typeface="Avenir Book" panose="02000503020000020003" pitchFamily="2" charset="0"/>
            </a:rPr>
          </a:br>
          <a:r>
            <a:rPr lang="en-CA" sz="1600" b="0" i="0" kern="1200">
              <a:latin typeface="Avenir Book" panose="02000503020000020003" pitchFamily="2" charset="0"/>
            </a:rPr>
            <a:t>Closed due to poor structural condition. It serves a small number of seasonal properties, with low traffic volumes. </a:t>
          </a:r>
          <a:endParaRPr lang="en-US" sz="1600" b="0" i="0" kern="1200">
            <a:latin typeface="Avenir Book" panose="02000503020000020003" pitchFamily="2" charset="0"/>
          </a:endParaRPr>
        </a:p>
      </dsp:txBody>
      <dsp:txXfrm>
        <a:off x="3835062" y="655442"/>
        <a:ext cx="1845315" cy="2968853"/>
      </dsp:txXfrm>
    </dsp:sp>
    <dsp:sp modelId="{5B5840B4-CF6A-49F1-A0A8-D651E577C6CD}">
      <dsp:nvSpPr>
        <dsp:cNvPr id="0" name=""/>
        <dsp:cNvSpPr/>
      </dsp:nvSpPr>
      <dsp:spPr>
        <a:xfrm>
          <a:off x="5868113" y="682270"/>
          <a:ext cx="3660948" cy="2947206"/>
        </a:xfrm>
        <a:prstGeom prst="rect">
          <a:avLst/>
        </a:prstGeom>
        <a:blipFill>
          <a:blip xmlns:r="http://schemas.openxmlformats.org/officeDocument/2006/relationships" r:embed="rId2" cstate="screen">
            <a:extLst>
              <a:ext uri="{28A0092B-C50C-407E-A947-70E740481C1C}">
                <a14:useLocalDpi xmlns:a14="http://schemas.microsoft.com/office/drawing/2010/main"/>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3EDF6480-B752-4E68-88AC-5D9FB760116C}">
      <dsp:nvSpPr>
        <dsp:cNvPr id="0" name=""/>
        <dsp:cNvSpPr/>
      </dsp:nvSpPr>
      <dsp:spPr>
        <a:xfrm>
          <a:off x="9633348" y="692392"/>
          <a:ext cx="1791220" cy="2946771"/>
        </a:xfrm>
        <a:prstGeom prst="rect">
          <a:avLst/>
        </a:prstGeom>
        <a:solidFill>
          <a:srgbClr val="3153AC"/>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144000" lvl="0" indent="0" algn="l" defTabSz="711200">
            <a:lnSpc>
              <a:spcPct val="90000"/>
            </a:lnSpc>
            <a:spcBef>
              <a:spcPct val="0"/>
            </a:spcBef>
            <a:spcAft>
              <a:spcPct val="5000"/>
            </a:spcAft>
            <a:buNone/>
          </a:pPr>
          <a:r>
            <a:rPr lang="en-US" sz="1600" b="1" i="0" kern="1200">
              <a:latin typeface="Avenir Black" panose="02000503020000020003" pitchFamily="2" charset="0"/>
            </a:rPr>
            <a:t>Bridge B</a:t>
          </a:r>
          <a:r>
            <a:rPr lang="en-US" sz="1600" b="0" i="0" kern="1200">
              <a:latin typeface="Avenir Book" panose="02000503020000020003" pitchFamily="2" charset="0"/>
            </a:rPr>
            <a:t>: </a:t>
          </a:r>
          <a:r>
            <a:rPr lang="en-CA" sz="1600" b="0" i="0" kern="1200">
              <a:latin typeface="Avenir Book" panose="02000503020000020003" pitchFamily="2" charset="0"/>
            </a:rPr>
            <a:t>In fair condition but deteriorating. It carries a high volume of daily traffic, including school buses, emergency services, and commercial vehicles.</a:t>
          </a:r>
          <a:endParaRPr lang="en-US" sz="1600" b="0" i="0" kern="1200">
            <a:latin typeface="Avenir Book" panose="02000503020000020003" pitchFamily="2" charset="0"/>
          </a:endParaRPr>
        </a:p>
      </dsp:txBody>
      <dsp:txXfrm>
        <a:off x="9633348" y="692392"/>
        <a:ext cx="1791220" cy="2946771"/>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F48A93-1140-9744-A4AC-CA87AD0CB0B1}" type="datetimeFigureOut">
              <a:rPr lang="en-US" smtClean="0"/>
              <a:t>8/11/26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CF897-B6C2-264C-A215-F85CACC78850}" type="slidenum">
              <a:rPr lang="en-US" smtClean="0"/>
              <a:t>‹#›</a:t>
            </a:fld>
            <a:endParaRPr lang="en-US"/>
          </a:p>
        </p:txBody>
      </p:sp>
    </p:spTree>
    <p:extLst>
      <p:ext uri="{BB962C8B-B14F-4D97-AF65-F5344CB8AC3E}">
        <p14:creationId xmlns:p14="http://schemas.microsoft.com/office/powerpoint/2010/main" val="1146111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4D15B00-D747-4D26-AD66-6459B9010B57}" type="slidenum">
              <a:rPr lang="en-CA" smtClean="0"/>
              <a:pPr/>
              <a:t>1</a:t>
            </a:fld>
            <a:endParaRPr lang="en-CA"/>
          </a:p>
        </p:txBody>
      </p:sp>
    </p:spTree>
    <p:extLst>
      <p:ext uri="{BB962C8B-B14F-4D97-AF65-F5344CB8AC3E}">
        <p14:creationId xmlns:p14="http://schemas.microsoft.com/office/powerpoint/2010/main" val="3614684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03E1C-CFCF-7FA8-CB96-53E26F9406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7C7AD6-0171-B15F-1570-E9042EF1E1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4C6674-6BDF-FB94-99F2-0CFD15815F6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3E91F4-80F9-E1CF-2A8D-3A453D6FB8C7}"/>
              </a:ext>
            </a:extLst>
          </p:cNvPr>
          <p:cNvSpPr>
            <a:spLocks noGrp="1"/>
          </p:cNvSpPr>
          <p:nvPr>
            <p:ph type="sldNum" sz="quarter" idx="5"/>
          </p:nvPr>
        </p:nvSpPr>
        <p:spPr/>
        <p:txBody>
          <a:bodyPr/>
          <a:lstStyle/>
          <a:p>
            <a:fld id="{7FBCF897-B6C2-264C-A215-F85CACC78850}" type="slidenum">
              <a:rPr lang="en-US" smtClean="0"/>
              <a:t>17</a:t>
            </a:fld>
            <a:endParaRPr lang="en-US"/>
          </a:p>
        </p:txBody>
      </p:sp>
    </p:spTree>
    <p:extLst>
      <p:ext uri="{BB962C8B-B14F-4D97-AF65-F5344CB8AC3E}">
        <p14:creationId xmlns:p14="http://schemas.microsoft.com/office/powerpoint/2010/main" val="1971815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t>Ontario municipalities are required to comply with a provincial asset management regulation (</a:t>
            </a:r>
            <a:r>
              <a:rPr lang="en-CA" i="1"/>
              <a:t>Ontario Regulation 588/17: Asset Management Planning for Municipal Infrastructure)</a:t>
            </a:r>
            <a:r>
              <a:rPr lang="en-CA"/>
              <a:t> that includes policies, plans, and regular reporting, with Council playing a central oversight role</a:t>
            </a:r>
            <a:endParaRPr lang="en-US"/>
          </a:p>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19</a:t>
            </a:fld>
            <a:endParaRPr lang="en-US"/>
          </a:p>
        </p:txBody>
      </p:sp>
    </p:spTree>
    <p:extLst>
      <p:ext uri="{BB962C8B-B14F-4D97-AF65-F5344CB8AC3E}">
        <p14:creationId xmlns:p14="http://schemas.microsoft.com/office/powerpoint/2010/main" val="7353418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Speaking note: Mention that both the Strategic Asset Management Policy and the Asset Management Plan(s) need to be updated at least every five years. </a:t>
            </a:r>
          </a:p>
        </p:txBody>
      </p:sp>
      <p:sp>
        <p:nvSpPr>
          <p:cNvPr id="4" name="Slide Number Placeholder 3"/>
          <p:cNvSpPr>
            <a:spLocks noGrp="1"/>
          </p:cNvSpPr>
          <p:nvPr>
            <p:ph type="sldNum" sz="quarter" idx="5"/>
          </p:nvPr>
        </p:nvSpPr>
        <p:spPr/>
        <p:txBody>
          <a:bodyPr/>
          <a:lstStyle/>
          <a:p>
            <a:fld id="{7FBCF897-B6C2-264C-A215-F85CACC78850}" type="slidenum">
              <a:rPr lang="en-US" smtClean="0"/>
              <a:t>20</a:t>
            </a:fld>
            <a:endParaRPr lang="en-US"/>
          </a:p>
        </p:txBody>
      </p:sp>
    </p:spTree>
    <p:extLst>
      <p:ext uri="{BB962C8B-B14F-4D97-AF65-F5344CB8AC3E}">
        <p14:creationId xmlns:p14="http://schemas.microsoft.com/office/powerpoint/2010/main" val="2348506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following section includes 3 fictional case studies, intended to help convey key asset management concepts/scenarios. You can use all 3, or select 1-2 that best meet your needs. </a:t>
            </a:r>
          </a:p>
        </p:txBody>
      </p:sp>
      <p:sp>
        <p:nvSpPr>
          <p:cNvPr id="4" name="Slide Number Placeholder 3"/>
          <p:cNvSpPr>
            <a:spLocks noGrp="1"/>
          </p:cNvSpPr>
          <p:nvPr>
            <p:ph type="sldNum" sz="quarter" idx="5"/>
          </p:nvPr>
        </p:nvSpPr>
        <p:spPr/>
        <p:txBody>
          <a:bodyPr/>
          <a:lstStyle/>
          <a:p>
            <a:fld id="{7FBCF897-B6C2-264C-A215-F85CACC78850}" type="slidenum">
              <a:rPr lang="en-US" smtClean="0"/>
              <a:t>21</a:t>
            </a:fld>
            <a:endParaRPr lang="en-US"/>
          </a:p>
        </p:txBody>
      </p:sp>
    </p:spTree>
    <p:extLst>
      <p:ext uri="{BB962C8B-B14F-4D97-AF65-F5344CB8AC3E}">
        <p14:creationId xmlns:p14="http://schemas.microsoft.com/office/powerpoint/2010/main" val="1572772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C30D8-508E-13B2-E081-86CEF3C65E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195652-1539-EBD1-B907-808FA651E4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605FBF-1DFD-3927-A450-58031371084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Investment prioritization should be based on multiple factors, not only condition. Focusing only on the worst-condition assets can lead to poor outcomes; risk-based decision-making generates the most value from investments by addressing both service delivery and community safety.</a:t>
            </a:r>
          </a:p>
          <a:p>
            <a:endParaRPr lang="en-US"/>
          </a:p>
        </p:txBody>
      </p:sp>
      <p:sp>
        <p:nvSpPr>
          <p:cNvPr id="4" name="Slide Number Placeholder 3">
            <a:extLst>
              <a:ext uri="{FF2B5EF4-FFF2-40B4-BE49-F238E27FC236}">
                <a16:creationId xmlns:a16="http://schemas.microsoft.com/office/drawing/2014/main" id="{F0FBA1DA-EB86-0208-47A2-1648DF427D05}"/>
              </a:ext>
            </a:extLst>
          </p:cNvPr>
          <p:cNvSpPr>
            <a:spLocks noGrp="1"/>
          </p:cNvSpPr>
          <p:nvPr>
            <p:ph type="sldNum" sz="quarter" idx="5"/>
          </p:nvPr>
        </p:nvSpPr>
        <p:spPr/>
        <p:txBody>
          <a:bodyPr/>
          <a:lstStyle/>
          <a:p>
            <a:fld id="{7FBCF897-B6C2-264C-A215-F85CACC78850}" type="slidenum">
              <a:rPr lang="en-US" smtClean="0"/>
              <a:t>22</a:t>
            </a:fld>
            <a:endParaRPr lang="en-US"/>
          </a:p>
        </p:txBody>
      </p:sp>
    </p:spTree>
    <p:extLst>
      <p:ext uri="{BB962C8B-B14F-4D97-AF65-F5344CB8AC3E}">
        <p14:creationId xmlns:p14="http://schemas.microsoft.com/office/powerpoint/2010/main" val="7444980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C7624-9E35-B78E-1F96-D3C0BB1C07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BD272E-F053-53BB-1EA8-B240C1A960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D9EC85-0FA0-146B-1343-410124C466D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C17CF57-E560-B1EA-6299-61835F3491C5}"/>
              </a:ext>
            </a:extLst>
          </p:cNvPr>
          <p:cNvSpPr>
            <a:spLocks noGrp="1"/>
          </p:cNvSpPr>
          <p:nvPr>
            <p:ph type="sldNum" sz="quarter" idx="5"/>
          </p:nvPr>
        </p:nvSpPr>
        <p:spPr/>
        <p:txBody>
          <a:bodyPr/>
          <a:lstStyle/>
          <a:p>
            <a:fld id="{7FBCF897-B6C2-264C-A215-F85CACC78850}" type="slidenum">
              <a:rPr lang="en-US" smtClean="0"/>
              <a:t>23</a:t>
            </a:fld>
            <a:endParaRPr lang="en-US"/>
          </a:p>
        </p:txBody>
      </p:sp>
    </p:spTree>
    <p:extLst>
      <p:ext uri="{BB962C8B-B14F-4D97-AF65-F5344CB8AC3E}">
        <p14:creationId xmlns:p14="http://schemas.microsoft.com/office/powerpoint/2010/main" val="2344903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9D27F-D971-D17A-E525-000AEFCE88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737FA6-B99D-C568-1C8A-D6B31E5851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C0E2CE-F55B-AD6A-8235-8F337E128ED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F05BAC3-54CB-0AAF-ACB0-D7A22596ADDE}"/>
              </a:ext>
            </a:extLst>
          </p:cNvPr>
          <p:cNvSpPr>
            <a:spLocks noGrp="1"/>
          </p:cNvSpPr>
          <p:nvPr>
            <p:ph type="sldNum" sz="quarter" idx="5"/>
          </p:nvPr>
        </p:nvSpPr>
        <p:spPr/>
        <p:txBody>
          <a:bodyPr/>
          <a:lstStyle/>
          <a:p>
            <a:fld id="{7FBCF897-B6C2-264C-A215-F85CACC78850}" type="slidenum">
              <a:rPr lang="en-US" smtClean="0"/>
              <a:t>24</a:t>
            </a:fld>
            <a:endParaRPr lang="en-US"/>
          </a:p>
        </p:txBody>
      </p:sp>
    </p:spTree>
    <p:extLst>
      <p:ext uri="{BB962C8B-B14F-4D97-AF65-F5344CB8AC3E}">
        <p14:creationId xmlns:p14="http://schemas.microsoft.com/office/powerpoint/2010/main" val="2967916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8C226-11E0-C31F-8497-734DD08ECE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F0F6AF-C349-0CFD-FF40-30539CCECE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D3309C-8140-3432-89D4-2C48F24E4C2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Investing in timely maintenance and rehabilitation can significantly reduce long-term costs compared to deferring work and relying on full replacement.</a:t>
            </a:r>
          </a:p>
          <a:p>
            <a:endParaRPr lang="en-US"/>
          </a:p>
          <a:p>
            <a:endParaRPr lang="en-US"/>
          </a:p>
          <a:p>
            <a:r>
              <a:rPr lang="en-US"/>
              <a:t>Photo from Greater Sudbury (source: https://</a:t>
            </a:r>
            <a:r>
              <a:rPr lang="en-US" err="1"/>
              <a:t>www.sudbury.com</a:t>
            </a:r>
            <a:r>
              <a:rPr lang="en-US"/>
              <a:t>/local-news/greater-sudburys-degrading-roads-underfunded-by-778m-annually-10390031)</a:t>
            </a:r>
          </a:p>
        </p:txBody>
      </p:sp>
      <p:sp>
        <p:nvSpPr>
          <p:cNvPr id="4" name="Slide Number Placeholder 3">
            <a:extLst>
              <a:ext uri="{FF2B5EF4-FFF2-40B4-BE49-F238E27FC236}">
                <a16:creationId xmlns:a16="http://schemas.microsoft.com/office/drawing/2014/main" id="{E389EC3F-AAC3-F9E6-6E4E-C58595567A4C}"/>
              </a:ext>
            </a:extLst>
          </p:cNvPr>
          <p:cNvSpPr>
            <a:spLocks noGrp="1"/>
          </p:cNvSpPr>
          <p:nvPr>
            <p:ph type="sldNum" sz="quarter" idx="5"/>
          </p:nvPr>
        </p:nvSpPr>
        <p:spPr/>
        <p:txBody>
          <a:bodyPr/>
          <a:lstStyle/>
          <a:p>
            <a:fld id="{7FBCF897-B6C2-264C-A215-F85CACC78850}" type="slidenum">
              <a:rPr lang="en-US" smtClean="0"/>
              <a:t>25</a:t>
            </a:fld>
            <a:endParaRPr lang="en-US"/>
          </a:p>
        </p:txBody>
      </p:sp>
    </p:spTree>
    <p:extLst>
      <p:ext uri="{BB962C8B-B14F-4D97-AF65-F5344CB8AC3E}">
        <p14:creationId xmlns:p14="http://schemas.microsoft.com/office/powerpoint/2010/main" val="6682666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BB722B-6800-255C-14D6-4242DCF00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F4D917-F255-A9AF-1FC3-1783913D8D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42BCD5-7F1F-483F-C54D-68F04701E4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Investing in timely maintenance and rehabilitation can significantly reduce long-term costs compared to deferring work and relying on full replacement.</a:t>
            </a:r>
          </a:p>
          <a:p>
            <a:endParaRPr lang="en-US"/>
          </a:p>
        </p:txBody>
      </p:sp>
      <p:sp>
        <p:nvSpPr>
          <p:cNvPr id="4" name="Slide Number Placeholder 3">
            <a:extLst>
              <a:ext uri="{FF2B5EF4-FFF2-40B4-BE49-F238E27FC236}">
                <a16:creationId xmlns:a16="http://schemas.microsoft.com/office/drawing/2014/main" id="{251EA469-C0C7-F4B0-6AE0-C4078BF2D4E0}"/>
              </a:ext>
            </a:extLst>
          </p:cNvPr>
          <p:cNvSpPr>
            <a:spLocks noGrp="1"/>
          </p:cNvSpPr>
          <p:nvPr>
            <p:ph type="sldNum" sz="quarter" idx="5"/>
          </p:nvPr>
        </p:nvSpPr>
        <p:spPr/>
        <p:txBody>
          <a:bodyPr/>
          <a:lstStyle/>
          <a:p>
            <a:fld id="{7FBCF897-B6C2-264C-A215-F85CACC78850}" type="slidenum">
              <a:rPr lang="en-US" smtClean="0"/>
              <a:t>26</a:t>
            </a:fld>
            <a:endParaRPr lang="en-US"/>
          </a:p>
        </p:txBody>
      </p:sp>
    </p:spTree>
    <p:extLst>
      <p:ext uri="{BB962C8B-B14F-4D97-AF65-F5344CB8AC3E}">
        <p14:creationId xmlns:p14="http://schemas.microsoft.com/office/powerpoint/2010/main" val="2025093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82479-B33E-247D-F57C-7966B790EA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801409-6055-1513-16B5-F000B9DA81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9AAA0-000D-683A-3DB2-C6CE6793BE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Investing in timely maintenance and rehabilitation can significantly reduce long-term costs compared to deferring work and relying on full replacement.</a:t>
            </a:r>
          </a:p>
          <a:p>
            <a:endParaRPr lang="en-US"/>
          </a:p>
        </p:txBody>
      </p:sp>
      <p:sp>
        <p:nvSpPr>
          <p:cNvPr id="4" name="Slide Number Placeholder 3">
            <a:extLst>
              <a:ext uri="{FF2B5EF4-FFF2-40B4-BE49-F238E27FC236}">
                <a16:creationId xmlns:a16="http://schemas.microsoft.com/office/drawing/2014/main" id="{AE6B49D7-5F1E-4436-875F-6A3F17D84E81}"/>
              </a:ext>
            </a:extLst>
          </p:cNvPr>
          <p:cNvSpPr>
            <a:spLocks noGrp="1"/>
          </p:cNvSpPr>
          <p:nvPr>
            <p:ph type="sldNum" sz="quarter" idx="5"/>
          </p:nvPr>
        </p:nvSpPr>
        <p:spPr/>
        <p:txBody>
          <a:bodyPr/>
          <a:lstStyle/>
          <a:p>
            <a:fld id="{7FBCF897-B6C2-264C-A215-F85CACC78850}" type="slidenum">
              <a:rPr lang="en-US" smtClean="0"/>
              <a:t>27</a:t>
            </a:fld>
            <a:endParaRPr lang="en-US"/>
          </a:p>
        </p:txBody>
      </p:sp>
    </p:spTree>
    <p:extLst>
      <p:ext uri="{BB962C8B-B14F-4D97-AF65-F5344CB8AC3E}">
        <p14:creationId xmlns:p14="http://schemas.microsoft.com/office/powerpoint/2010/main" val="2415876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3</a:t>
            </a:fld>
            <a:endParaRPr lang="en-US"/>
          </a:p>
        </p:txBody>
      </p:sp>
    </p:spTree>
    <p:extLst>
      <p:ext uri="{BB962C8B-B14F-4D97-AF65-F5344CB8AC3E}">
        <p14:creationId xmlns:p14="http://schemas.microsoft.com/office/powerpoint/2010/main" val="26351059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83C589-E6BA-6C71-E7B9-8997E880A6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1032AE-DA67-5F59-3DE0-84528EE4A8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AB2941-2DE9-8366-155C-B101147237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Asset management helps identify and mitigate risks to health and safety, enabling municipalities to act before failures occur.</a:t>
            </a:r>
          </a:p>
          <a:p>
            <a:endParaRPr lang="en-US"/>
          </a:p>
        </p:txBody>
      </p:sp>
      <p:sp>
        <p:nvSpPr>
          <p:cNvPr id="4" name="Slide Number Placeholder 3">
            <a:extLst>
              <a:ext uri="{FF2B5EF4-FFF2-40B4-BE49-F238E27FC236}">
                <a16:creationId xmlns:a16="http://schemas.microsoft.com/office/drawing/2014/main" id="{305DADF5-702B-31A9-151C-6357E528EF0E}"/>
              </a:ext>
            </a:extLst>
          </p:cNvPr>
          <p:cNvSpPr>
            <a:spLocks noGrp="1"/>
          </p:cNvSpPr>
          <p:nvPr>
            <p:ph type="sldNum" sz="quarter" idx="5"/>
          </p:nvPr>
        </p:nvSpPr>
        <p:spPr/>
        <p:txBody>
          <a:bodyPr/>
          <a:lstStyle/>
          <a:p>
            <a:fld id="{7FBCF897-B6C2-264C-A215-F85CACC78850}" type="slidenum">
              <a:rPr lang="en-US" smtClean="0"/>
              <a:t>28</a:t>
            </a:fld>
            <a:endParaRPr lang="en-US"/>
          </a:p>
        </p:txBody>
      </p:sp>
    </p:spTree>
    <p:extLst>
      <p:ext uri="{BB962C8B-B14F-4D97-AF65-F5344CB8AC3E}">
        <p14:creationId xmlns:p14="http://schemas.microsoft.com/office/powerpoint/2010/main" val="2939677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AFFD8-323D-DB00-9BAD-2F032360D8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F4D161-47B8-99A5-81CE-B2D76D538F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55F991-372B-A205-3147-C926D2854EF4}"/>
              </a:ext>
            </a:extLst>
          </p:cNvPr>
          <p:cNvSpPr>
            <a:spLocks noGrp="1"/>
          </p:cNvSpPr>
          <p:nvPr>
            <p:ph type="body" idx="1"/>
          </p:nvPr>
        </p:nvSpPr>
        <p:spPr/>
        <p:txBody>
          <a:bodyPr/>
          <a:lstStyle/>
          <a:p>
            <a:r>
              <a:rPr lang="en-CA" sz="1200" kern="1200">
                <a:solidFill>
                  <a:schemeClr val="tx1"/>
                </a:solidFill>
                <a:effectLst/>
                <a:latin typeface="+mn-lt"/>
                <a:ea typeface="+mn-ea"/>
                <a:cs typeface="+mn-cs"/>
              </a:rPr>
              <a:t>Asset management helps identify and mitigate risks to health and safety, enabling municipalities to act before failures occur.</a:t>
            </a:r>
          </a:p>
          <a:p>
            <a:endParaRPr lang="en-US"/>
          </a:p>
        </p:txBody>
      </p:sp>
      <p:sp>
        <p:nvSpPr>
          <p:cNvPr id="4" name="Slide Number Placeholder 3">
            <a:extLst>
              <a:ext uri="{FF2B5EF4-FFF2-40B4-BE49-F238E27FC236}">
                <a16:creationId xmlns:a16="http://schemas.microsoft.com/office/drawing/2014/main" id="{6C16A7AA-C27E-B9B3-2DAA-A6428C0C30C2}"/>
              </a:ext>
            </a:extLst>
          </p:cNvPr>
          <p:cNvSpPr>
            <a:spLocks noGrp="1"/>
          </p:cNvSpPr>
          <p:nvPr>
            <p:ph type="sldNum" sz="quarter" idx="5"/>
          </p:nvPr>
        </p:nvSpPr>
        <p:spPr/>
        <p:txBody>
          <a:bodyPr/>
          <a:lstStyle/>
          <a:p>
            <a:fld id="{7FBCF897-B6C2-264C-A215-F85CACC78850}" type="slidenum">
              <a:rPr lang="en-US" smtClean="0"/>
              <a:t>29</a:t>
            </a:fld>
            <a:endParaRPr lang="en-US"/>
          </a:p>
        </p:txBody>
      </p:sp>
    </p:spTree>
    <p:extLst>
      <p:ext uri="{BB962C8B-B14F-4D97-AF65-F5344CB8AC3E}">
        <p14:creationId xmlns:p14="http://schemas.microsoft.com/office/powerpoint/2010/main" val="194450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AD7E0-0916-D75A-6C49-D73DA43B9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E4E831-C945-D0C0-E3FF-6ECAB3AD5F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494619-0910-9AF5-41F4-7381DE981F0F}"/>
              </a:ext>
            </a:extLst>
          </p:cNvPr>
          <p:cNvSpPr>
            <a:spLocks noGrp="1"/>
          </p:cNvSpPr>
          <p:nvPr>
            <p:ph type="body" idx="1"/>
          </p:nvPr>
        </p:nvSpPr>
        <p:spPr/>
        <p:txBody>
          <a:bodyPr/>
          <a:lstStyle/>
          <a:p>
            <a:r>
              <a:rPr lang="en-CA" sz="1200" kern="1200">
                <a:solidFill>
                  <a:schemeClr val="tx1"/>
                </a:solidFill>
                <a:effectLst/>
                <a:latin typeface="+mn-lt"/>
                <a:ea typeface="+mn-ea"/>
                <a:cs typeface="+mn-cs"/>
              </a:rPr>
              <a:t>Asset management helps identify and mitigate risks to health and safety, enabling municipalities to act before failures occur.</a:t>
            </a:r>
          </a:p>
        </p:txBody>
      </p:sp>
      <p:sp>
        <p:nvSpPr>
          <p:cNvPr id="4" name="Slide Number Placeholder 3">
            <a:extLst>
              <a:ext uri="{FF2B5EF4-FFF2-40B4-BE49-F238E27FC236}">
                <a16:creationId xmlns:a16="http://schemas.microsoft.com/office/drawing/2014/main" id="{44C76F7F-BFE9-CCCB-B911-C3A81F138D2E}"/>
              </a:ext>
            </a:extLst>
          </p:cNvPr>
          <p:cNvSpPr>
            <a:spLocks noGrp="1"/>
          </p:cNvSpPr>
          <p:nvPr>
            <p:ph type="sldNum" sz="quarter" idx="5"/>
          </p:nvPr>
        </p:nvSpPr>
        <p:spPr/>
        <p:txBody>
          <a:bodyPr/>
          <a:lstStyle/>
          <a:p>
            <a:fld id="{7FBCF897-B6C2-264C-A215-F85CACC78850}" type="slidenum">
              <a:rPr lang="en-US" smtClean="0"/>
              <a:t>30</a:t>
            </a:fld>
            <a:endParaRPr lang="en-US"/>
          </a:p>
        </p:txBody>
      </p:sp>
    </p:spTree>
    <p:extLst>
      <p:ext uri="{BB962C8B-B14F-4D97-AF65-F5344CB8AC3E}">
        <p14:creationId xmlns:p14="http://schemas.microsoft.com/office/powerpoint/2010/main" val="2563097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F4241-64B8-7141-5796-DAEDB62DAB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DD5F26-677D-F8A9-1492-217A8816D2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512B4F-AF8C-78DD-35F1-B71E9B2129DD}"/>
              </a:ext>
            </a:extLst>
          </p:cNvPr>
          <p:cNvSpPr>
            <a:spLocks noGrp="1"/>
          </p:cNvSpPr>
          <p:nvPr>
            <p:ph type="body" idx="1"/>
          </p:nvPr>
        </p:nvSpPr>
        <p:spPr/>
        <p:txBody>
          <a:bodyPr/>
          <a:lstStyle/>
          <a:p>
            <a:r>
              <a:rPr lang="en-US"/>
              <a:t>Duplicate these slides as needed to share high-level info at the level of detail that is appropriate for your municipality. </a:t>
            </a:r>
          </a:p>
          <a:p>
            <a:endParaRPr lang="en-US"/>
          </a:p>
          <a:p>
            <a:r>
              <a:rPr lang="en-US"/>
              <a:t>If time permits (or for municipalities with fewer departments / service areas) providing a snapshot for each service area can be a very useful introduction for Council. </a:t>
            </a:r>
          </a:p>
          <a:p>
            <a:endParaRPr lang="en-US"/>
          </a:p>
          <a:p>
            <a:r>
              <a:rPr lang="en-US"/>
              <a:t>In a municipalities with many service areas (often larger municipalities), it might make sense to present portfolio level info here or showcase certain service areas (depending on current funding priorities, or on the theme of the meeting). If you have enough time, you can include snapshots for each.</a:t>
            </a:r>
          </a:p>
          <a:p>
            <a:endParaRPr lang="en-US"/>
          </a:p>
          <a:p>
            <a:endParaRPr lang="en-US"/>
          </a:p>
          <a:p>
            <a:r>
              <a:rPr lang="en-US"/>
              <a:t>Image source: </a:t>
            </a:r>
          </a:p>
          <a:p>
            <a:r>
              <a:rPr lang="en-US"/>
              <a:t>City of Richmond Hill: 2023 State of Infrastructure (https://</a:t>
            </a:r>
            <a:r>
              <a:rPr lang="en-US" err="1"/>
              <a:t>www.richmondhill.ca</a:t>
            </a:r>
            <a:r>
              <a:rPr lang="en-US"/>
              <a:t>/</a:t>
            </a:r>
            <a:r>
              <a:rPr lang="en-US" err="1"/>
              <a:t>en</a:t>
            </a:r>
            <a:r>
              <a:rPr lang="en-US"/>
              <a:t>/shared-content/resources/documents/2023-State-of-Infrastructure.pdf)</a:t>
            </a:r>
          </a:p>
        </p:txBody>
      </p:sp>
      <p:sp>
        <p:nvSpPr>
          <p:cNvPr id="4" name="Slide Number Placeholder 3">
            <a:extLst>
              <a:ext uri="{FF2B5EF4-FFF2-40B4-BE49-F238E27FC236}">
                <a16:creationId xmlns:a16="http://schemas.microsoft.com/office/drawing/2014/main" id="{CD97C35A-350E-7CE2-AB09-BEC24B294C4A}"/>
              </a:ext>
            </a:extLst>
          </p:cNvPr>
          <p:cNvSpPr>
            <a:spLocks noGrp="1"/>
          </p:cNvSpPr>
          <p:nvPr>
            <p:ph type="sldNum" sz="quarter" idx="5"/>
          </p:nvPr>
        </p:nvSpPr>
        <p:spPr/>
        <p:txBody>
          <a:bodyPr/>
          <a:lstStyle/>
          <a:p>
            <a:fld id="{7FBCF897-B6C2-264C-A215-F85CACC78850}" type="slidenum">
              <a:rPr lang="en-US" smtClean="0"/>
              <a:t>34</a:t>
            </a:fld>
            <a:endParaRPr lang="en-US"/>
          </a:p>
        </p:txBody>
      </p:sp>
    </p:spTree>
    <p:extLst>
      <p:ext uri="{BB962C8B-B14F-4D97-AF65-F5344CB8AC3E}">
        <p14:creationId xmlns:p14="http://schemas.microsoft.com/office/powerpoint/2010/main" val="1014431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D57AF-A18A-24AD-D12A-6F8A0D1BFD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6E1A17-1631-A36A-070E-6113EB427B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9C2138-3A12-D146-703A-39A861F23B09}"/>
              </a:ext>
            </a:extLst>
          </p:cNvPr>
          <p:cNvSpPr>
            <a:spLocks noGrp="1"/>
          </p:cNvSpPr>
          <p:nvPr>
            <p:ph type="body" idx="1"/>
          </p:nvPr>
        </p:nvSpPr>
        <p:spPr/>
        <p:txBody>
          <a:bodyPr/>
          <a:lstStyle/>
          <a:p>
            <a:r>
              <a:rPr lang="en-US"/>
              <a:t>Duplicate these slides as needed to share high-level info at the level of detail that is appropriate for your municipality. </a:t>
            </a:r>
          </a:p>
          <a:p>
            <a:endParaRPr lang="en-US"/>
          </a:p>
          <a:p>
            <a:r>
              <a:rPr lang="en-US"/>
              <a:t>If time permits (or for municipalities with fewer departments / service areas) providing a snapshot for each service area can be a very useful introduction for Council. </a:t>
            </a:r>
          </a:p>
          <a:p>
            <a:endParaRPr lang="en-US"/>
          </a:p>
          <a:p>
            <a:r>
              <a:rPr lang="en-US"/>
              <a:t>In a municipalities with many service areas (often larger municipalities), it might make sense to present portfolio level info here or showcase certain service areas (depending on current funding priorities, or on the theme of the meeting). If you have enough time, you can include snapshots for each.</a:t>
            </a:r>
          </a:p>
          <a:p>
            <a:endParaRPr lang="en-US"/>
          </a:p>
          <a:p>
            <a:endParaRPr lang="en-US"/>
          </a:p>
          <a:p>
            <a:r>
              <a:rPr lang="en-US"/>
              <a:t>Image sources:</a:t>
            </a:r>
          </a:p>
          <a:p>
            <a:endParaRPr lang="en-US"/>
          </a:p>
          <a:p>
            <a:r>
              <a:rPr lang="en-US"/>
              <a:t>Option 1: City of Richmond Hill: 2023 State of Infrastructure (https://</a:t>
            </a:r>
            <a:r>
              <a:rPr lang="en-US" err="1"/>
              <a:t>www.richmondhill.ca</a:t>
            </a:r>
            <a:r>
              <a:rPr lang="en-US"/>
              <a:t>/</a:t>
            </a:r>
            <a:r>
              <a:rPr lang="en-US" err="1"/>
              <a:t>en</a:t>
            </a:r>
            <a:r>
              <a:rPr lang="en-US"/>
              <a:t>/shared-content/resources/documents/2023-State-of-Infrastructure.pdf)</a:t>
            </a:r>
          </a:p>
          <a:p>
            <a:r>
              <a:rPr lang="en-US"/>
              <a:t>Option 2: The District of Muskoka: 2024 Asset Management Plan – State of Infrastructure Report (https://</a:t>
            </a:r>
            <a:r>
              <a:rPr lang="en-US" err="1"/>
              <a:t>www.muskoka.on.ca</a:t>
            </a:r>
            <a:r>
              <a:rPr lang="en-US"/>
              <a:t>/</a:t>
            </a:r>
            <a:r>
              <a:rPr lang="en-US" err="1"/>
              <a:t>en</a:t>
            </a:r>
            <a:r>
              <a:rPr lang="en-US"/>
              <a:t>/finance-and-administration/resources/Documents/FCS-6-2024-3---2024-AMP-State-of-Infrastructure-Rpt_Final.pdf)</a:t>
            </a:r>
          </a:p>
          <a:p>
            <a:r>
              <a:rPr lang="en-US"/>
              <a:t>Option 3:  The City of Waterloo, asset class report cards (https://</a:t>
            </a:r>
            <a:r>
              <a:rPr lang="en-US" err="1"/>
              <a:t>www.waterloo.ca</a:t>
            </a:r>
            <a:r>
              <a:rPr lang="en-US"/>
              <a:t>/council-and-city-administration/budget-and-financial-reports/asset-management/) (Transportation example: https://</a:t>
            </a:r>
            <a:r>
              <a:rPr lang="en-US" err="1"/>
              <a:t>www.waterloo.ca</a:t>
            </a:r>
            <a:r>
              <a:rPr lang="en-US"/>
              <a:t>/media/jrwkigv4/transportation_2025assetmgmt_reportcard_85x11_aoda-compliant.pdf)</a:t>
            </a:r>
          </a:p>
          <a:p>
            <a:endParaRPr lang="en-US"/>
          </a:p>
        </p:txBody>
      </p:sp>
      <p:sp>
        <p:nvSpPr>
          <p:cNvPr id="4" name="Slide Number Placeholder 3">
            <a:extLst>
              <a:ext uri="{FF2B5EF4-FFF2-40B4-BE49-F238E27FC236}">
                <a16:creationId xmlns:a16="http://schemas.microsoft.com/office/drawing/2014/main" id="{C1AC77EA-4C52-D714-9764-115F490A99A1}"/>
              </a:ext>
            </a:extLst>
          </p:cNvPr>
          <p:cNvSpPr>
            <a:spLocks noGrp="1"/>
          </p:cNvSpPr>
          <p:nvPr>
            <p:ph type="sldNum" sz="quarter" idx="5"/>
          </p:nvPr>
        </p:nvSpPr>
        <p:spPr/>
        <p:txBody>
          <a:bodyPr/>
          <a:lstStyle/>
          <a:p>
            <a:fld id="{7FBCF897-B6C2-264C-A215-F85CACC78850}" type="slidenum">
              <a:rPr lang="en-US" smtClean="0"/>
              <a:t>35</a:t>
            </a:fld>
            <a:endParaRPr lang="en-US"/>
          </a:p>
        </p:txBody>
      </p:sp>
    </p:spTree>
    <p:extLst>
      <p:ext uri="{BB962C8B-B14F-4D97-AF65-F5344CB8AC3E}">
        <p14:creationId xmlns:p14="http://schemas.microsoft.com/office/powerpoint/2010/main" val="15896213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CE08B-F148-D558-DD57-7894B09E7A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BB1004-6F30-87A8-2FFD-1BD89419BC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31B2F8-DD80-ACCC-F4D8-B8B5DD4335EE}"/>
              </a:ext>
            </a:extLst>
          </p:cNvPr>
          <p:cNvSpPr>
            <a:spLocks noGrp="1"/>
          </p:cNvSpPr>
          <p:nvPr>
            <p:ph type="body" idx="1"/>
          </p:nvPr>
        </p:nvSpPr>
        <p:spPr/>
        <p:txBody>
          <a:bodyPr/>
          <a:lstStyle/>
          <a:p>
            <a:endParaRPr lang="en-US"/>
          </a:p>
          <a:p>
            <a:endParaRPr lang="en-US"/>
          </a:p>
          <a:p>
            <a:r>
              <a:rPr lang="en-US"/>
              <a:t>Image source: </a:t>
            </a:r>
          </a:p>
          <a:p>
            <a:r>
              <a:rPr lang="en-US"/>
              <a:t>The City of Waterloo, asset class report cards (https://</a:t>
            </a:r>
            <a:r>
              <a:rPr lang="en-US" err="1"/>
              <a:t>www.waterloo.ca</a:t>
            </a:r>
            <a:r>
              <a:rPr lang="en-US"/>
              <a:t>/council-and-city-administration/budget-and-financial-reports/asset-management/) (Transportation example: https://</a:t>
            </a:r>
            <a:r>
              <a:rPr lang="en-US" err="1"/>
              <a:t>www.waterloo.ca</a:t>
            </a:r>
            <a:r>
              <a:rPr lang="en-US"/>
              <a:t>/media/jrwkigv4/transportation_2025assetmgmt_reportcard_85x11_aoda-compliant.pdf)</a:t>
            </a:r>
          </a:p>
        </p:txBody>
      </p:sp>
      <p:sp>
        <p:nvSpPr>
          <p:cNvPr id="4" name="Slide Number Placeholder 3">
            <a:extLst>
              <a:ext uri="{FF2B5EF4-FFF2-40B4-BE49-F238E27FC236}">
                <a16:creationId xmlns:a16="http://schemas.microsoft.com/office/drawing/2014/main" id="{0A7A9FA5-5040-8F8B-D4B1-732419DF8F4B}"/>
              </a:ext>
            </a:extLst>
          </p:cNvPr>
          <p:cNvSpPr>
            <a:spLocks noGrp="1"/>
          </p:cNvSpPr>
          <p:nvPr>
            <p:ph type="sldNum" sz="quarter" idx="5"/>
          </p:nvPr>
        </p:nvSpPr>
        <p:spPr/>
        <p:txBody>
          <a:bodyPr/>
          <a:lstStyle/>
          <a:p>
            <a:fld id="{7FBCF897-B6C2-264C-A215-F85CACC78850}" type="slidenum">
              <a:rPr lang="en-US" smtClean="0"/>
              <a:t>36</a:t>
            </a:fld>
            <a:endParaRPr lang="en-US"/>
          </a:p>
        </p:txBody>
      </p:sp>
    </p:spTree>
    <p:extLst>
      <p:ext uri="{BB962C8B-B14F-4D97-AF65-F5344CB8AC3E}">
        <p14:creationId xmlns:p14="http://schemas.microsoft.com/office/powerpoint/2010/main" val="36542905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4D15B00-D747-4D26-AD66-6459B9010B57}" type="slidenum">
              <a:rPr lang="en-CA" smtClean="0"/>
              <a:pPr/>
              <a:t>37</a:t>
            </a:fld>
            <a:endParaRPr lang="en-CA"/>
          </a:p>
        </p:txBody>
      </p:sp>
    </p:spTree>
    <p:extLst>
      <p:ext uri="{BB962C8B-B14F-4D97-AF65-F5344CB8AC3E}">
        <p14:creationId xmlns:p14="http://schemas.microsoft.com/office/powerpoint/2010/main" val="1237961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A solid understanding of asset management fundamentals will support Council members as they navigate these decisions by relying on an evidence based, data-driven decision-making framework for identifying and addressing asset investment priorities.</a:t>
            </a:r>
          </a:p>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5</a:t>
            </a:fld>
            <a:endParaRPr lang="en-US"/>
          </a:p>
        </p:txBody>
      </p:sp>
    </p:spTree>
    <p:extLst>
      <p:ext uri="{BB962C8B-B14F-4D97-AF65-F5344CB8AC3E}">
        <p14:creationId xmlns:p14="http://schemas.microsoft.com/office/powerpoint/2010/main" val="6033111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 working slide for municipal staff. Add links to your own relevant documents, or delete this slide. </a:t>
            </a:r>
          </a:p>
        </p:txBody>
      </p:sp>
      <p:sp>
        <p:nvSpPr>
          <p:cNvPr id="4" name="Slide Number Placeholder 3"/>
          <p:cNvSpPr>
            <a:spLocks noGrp="1"/>
          </p:cNvSpPr>
          <p:nvPr>
            <p:ph type="sldNum" sz="quarter" idx="5"/>
          </p:nvPr>
        </p:nvSpPr>
        <p:spPr/>
        <p:txBody>
          <a:bodyPr/>
          <a:lstStyle/>
          <a:p>
            <a:fld id="{7FBCF897-B6C2-264C-A215-F85CACC78850}" type="slidenum">
              <a:rPr lang="en-US" smtClean="0"/>
              <a:t>8</a:t>
            </a:fld>
            <a:endParaRPr lang="en-US"/>
          </a:p>
        </p:txBody>
      </p:sp>
    </p:spTree>
    <p:extLst>
      <p:ext uri="{BB962C8B-B14F-4D97-AF65-F5344CB8AC3E}">
        <p14:creationId xmlns:p14="http://schemas.microsoft.com/office/powerpoint/2010/main" val="1258202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10</a:t>
            </a:fld>
            <a:endParaRPr lang="en-US"/>
          </a:p>
        </p:txBody>
      </p:sp>
    </p:spTree>
    <p:extLst>
      <p:ext uri="{BB962C8B-B14F-4D97-AF65-F5344CB8AC3E}">
        <p14:creationId xmlns:p14="http://schemas.microsoft.com/office/powerpoint/2010/main" val="2365031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11</a:t>
            </a:fld>
            <a:endParaRPr lang="en-US"/>
          </a:p>
        </p:txBody>
      </p:sp>
    </p:spTree>
    <p:extLst>
      <p:ext uri="{BB962C8B-B14F-4D97-AF65-F5344CB8AC3E}">
        <p14:creationId xmlns:p14="http://schemas.microsoft.com/office/powerpoint/2010/main" val="918360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Asset management is built on key elements that work together to support sustainable service delivery. The bulk of this work is undertaken by staff, but it is critical that members of Council also understand these elements in order to be able to provide strong leadership and direction. </a:t>
            </a:r>
          </a:p>
          <a:p>
            <a:endParaRPr lang="en-CA"/>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u="none" kern="1200">
                <a:solidFill>
                  <a:schemeClr val="tx1"/>
                </a:solidFill>
                <a:effectLst/>
                <a:latin typeface="+mn-lt"/>
                <a:ea typeface="+mn-ea"/>
                <a:cs typeface="+mn-cs"/>
              </a:rPr>
              <a:t>Together, these elements provide a comprehensive picture of the </a:t>
            </a:r>
            <a:r>
              <a:rPr lang="en-CA" sz="1200" b="1" u="none" kern="1200">
                <a:solidFill>
                  <a:schemeClr val="tx1"/>
                </a:solidFill>
                <a:effectLst/>
                <a:latin typeface="+mn-lt"/>
                <a:ea typeface="+mn-ea"/>
                <a:cs typeface="+mn-cs"/>
              </a:rPr>
              <a:t>state of local infrastructure</a:t>
            </a:r>
            <a:r>
              <a:rPr lang="en-CA" sz="1200" u="none" kern="1200">
                <a:solidFill>
                  <a:schemeClr val="tx1"/>
                </a:solidFill>
                <a:effectLst/>
                <a:latin typeface="+mn-lt"/>
                <a:ea typeface="+mn-ea"/>
                <a:cs typeface="+mn-cs"/>
              </a:rPr>
              <a:t>, giving Council the information needed to make informed, evidence-based decisions about service delivery, investment, and long-term sustainability.</a:t>
            </a:r>
          </a:p>
          <a:p>
            <a:endParaRPr lang="en-US"/>
          </a:p>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13</a:t>
            </a:fld>
            <a:endParaRPr lang="en-US"/>
          </a:p>
        </p:txBody>
      </p:sp>
    </p:spTree>
    <p:extLst>
      <p:ext uri="{BB962C8B-B14F-4D97-AF65-F5344CB8AC3E}">
        <p14:creationId xmlns:p14="http://schemas.microsoft.com/office/powerpoint/2010/main" val="2180826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14</a:t>
            </a:fld>
            <a:endParaRPr lang="en-US"/>
          </a:p>
        </p:txBody>
      </p:sp>
    </p:spTree>
    <p:extLst>
      <p:ext uri="{BB962C8B-B14F-4D97-AF65-F5344CB8AC3E}">
        <p14:creationId xmlns:p14="http://schemas.microsoft.com/office/powerpoint/2010/main" val="3966211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kern="1200">
                <a:solidFill>
                  <a:schemeClr val="tx1"/>
                </a:solidFill>
                <a:effectLst/>
                <a:latin typeface="+mn-lt"/>
                <a:ea typeface="+mn-ea"/>
                <a:cs typeface="+mn-cs"/>
              </a:rPr>
              <a:t>Asset management is a team sport with shared responsibilities among Council, the CAO / City Manager, staff, and residents; each play a distinct role in supporting effective service delivery and decision-making. Key stakeholders play the following roles:</a:t>
            </a:r>
          </a:p>
          <a:p>
            <a:endParaRPr lang="en-US"/>
          </a:p>
          <a:p>
            <a:pPr marL="171450" lvl="0" indent="-171450">
              <a:buFont typeface="Arial" panose="020B0604020202020204" pitchFamily="34" charset="0"/>
              <a:buChar char="•"/>
            </a:pPr>
            <a:r>
              <a:rPr lang="en-CA" sz="1200" kern="1200">
                <a:solidFill>
                  <a:schemeClr val="tx1"/>
                </a:solidFill>
                <a:effectLst/>
                <a:latin typeface="+mn-lt"/>
                <a:ea typeface="+mn-ea"/>
                <a:cs typeface="+mn-cs"/>
              </a:rPr>
              <a:t>Council: Council provides strategic direction, oversight and approvals. This includes approving asset management policies and plans, setting service levels, and making decisions about infrastructure investments and funding. Council plays a critical role in balancing community expectations with financial constraints.</a:t>
            </a:r>
          </a:p>
          <a:p>
            <a:pPr marL="171450" lvl="0" indent="-171450">
              <a:buFont typeface="Arial" panose="020B0604020202020204" pitchFamily="34" charset="0"/>
              <a:buChar char="•"/>
            </a:pPr>
            <a:r>
              <a:rPr lang="en-CA" sz="1200" kern="1200">
                <a:solidFill>
                  <a:schemeClr val="tx1"/>
                </a:solidFill>
                <a:effectLst/>
                <a:latin typeface="+mn-lt"/>
                <a:ea typeface="+mn-ea"/>
                <a:cs typeface="+mn-cs"/>
              </a:rPr>
              <a:t>Staff: Leadership staff (such as a CAO or City Manager) are responsible for ensuring that asset management is implemented across the organization and aligned with strategic priorities. This role includes integrating asset management into corporate planning, decision-making processes, and municipal operations.  Municipal staff translate policy into action. They develop and implement asset management plans, manage data, assess asset condition, and provide technical analysis and recommendations to Council. </a:t>
            </a:r>
          </a:p>
          <a:p>
            <a:pPr marL="171450" lvl="0" indent="-171450">
              <a:buFont typeface="Arial" panose="020B0604020202020204" pitchFamily="34" charset="0"/>
              <a:buChar char="•"/>
            </a:pPr>
            <a:endParaRPr lang="en-CA" sz="1200" kern="1200">
              <a:solidFill>
                <a:schemeClr val="tx1"/>
              </a:solidFill>
              <a:effectLst/>
              <a:latin typeface="+mn-lt"/>
              <a:ea typeface="+mn-ea"/>
              <a:cs typeface="+mn-cs"/>
            </a:endParaRPr>
          </a:p>
          <a:p>
            <a:pPr marL="171450" lvl="0" indent="-171450">
              <a:buFont typeface="Arial" panose="020B0604020202020204" pitchFamily="34" charset="0"/>
              <a:buChar char="•"/>
            </a:pPr>
            <a:r>
              <a:rPr lang="en-CA" sz="1200" kern="1200">
                <a:solidFill>
                  <a:schemeClr val="tx1"/>
                </a:solidFill>
                <a:effectLst/>
                <a:latin typeface="+mn-lt"/>
                <a:ea typeface="+mn-ea"/>
                <a:cs typeface="+mn-cs"/>
              </a:rPr>
              <a:t>Residents: Residents influence asset management through their expectations, feedback, and willingness to pay for services. Public engagement helps define acceptable levels of service and informs priorities.</a:t>
            </a:r>
          </a:p>
          <a:p>
            <a:pPr lvl="0"/>
            <a:endParaRPr lang="en-CA" sz="1200" kern="1200">
              <a:solidFill>
                <a:schemeClr val="tx1"/>
              </a:solidFill>
              <a:effectLst/>
              <a:latin typeface="+mn-lt"/>
              <a:ea typeface="+mn-ea"/>
              <a:cs typeface="+mn-cs"/>
            </a:endParaRPr>
          </a:p>
          <a:p>
            <a:r>
              <a:rPr lang="en-CA" sz="1200" kern="1200">
                <a:solidFill>
                  <a:schemeClr val="tx1"/>
                </a:solidFill>
                <a:effectLst/>
                <a:latin typeface="+mn-lt"/>
                <a:ea typeface="+mn-ea"/>
                <a:cs typeface="+mn-cs"/>
              </a:rPr>
              <a:t>Clear roles and strong collaboration ensure effective governance and accountability in asset management planning.</a:t>
            </a:r>
          </a:p>
          <a:p>
            <a:endParaRPr lang="en-US"/>
          </a:p>
        </p:txBody>
      </p:sp>
      <p:sp>
        <p:nvSpPr>
          <p:cNvPr id="4" name="Slide Number Placeholder 3"/>
          <p:cNvSpPr>
            <a:spLocks noGrp="1"/>
          </p:cNvSpPr>
          <p:nvPr>
            <p:ph type="sldNum" sz="quarter" idx="5"/>
          </p:nvPr>
        </p:nvSpPr>
        <p:spPr/>
        <p:txBody>
          <a:bodyPr/>
          <a:lstStyle/>
          <a:p>
            <a:fld id="{7FBCF897-B6C2-264C-A215-F85CACC78850}" type="slidenum">
              <a:rPr lang="en-US" smtClean="0"/>
              <a:t>16</a:t>
            </a:fld>
            <a:endParaRPr lang="en-US"/>
          </a:p>
        </p:txBody>
      </p:sp>
    </p:spTree>
    <p:extLst>
      <p:ext uri="{BB962C8B-B14F-4D97-AF65-F5344CB8AC3E}">
        <p14:creationId xmlns:p14="http://schemas.microsoft.com/office/powerpoint/2010/main" val="18837260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cstate="screen">
            <a:alphaModFix amt="30000"/>
            <a:lum/>
            <a:extLst>
              <a:ext uri="{28A0092B-C50C-407E-A947-70E740481C1C}">
                <a14:useLocalDpi xmlns:a14="http://schemas.microsoft.com/office/drawing/2010/main"/>
              </a:ext>
            </a:extLst>
          </a:blip>
          <a:srcRect/>
          <a:stretch>
            <a:fillRect b="14000"/>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80E8C08-16FB-A1C9-15DA-858F932D5F38}"/>
              </a:ext>
            </a:extLst>
          </p:cNvPr>
          <p:cNvSpPr>
            <a:spLocks noGrp="1"/>
          </p:cNvSpPr>
          <p:nvPr>
            <p:ph type="title"/>
          </p:nvPr>
        </p:nvSpPr>
        <p:spPr>
          <a:xfrm>
            <a:off x="0" y="3720865"/>
            <a:ext cx="12192000" cy="1875692"/>
          </a:xfrm>
          <a:solidFill>
            <a:srgbClr val="C00000"/>
          </a:solidFill>
        </p:spPr>
        <p:txBody>
          <a:bodyPr anchor="ctr">
            <a:normAutofit/>
          </a:bodyPr>
          <a:lstStyle>
            <a:lvl1pPr algn="ctr">
              <a:defRPr sz="440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2769405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4671D-5E93-DEAE-F339-7AC73A45DF2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ED0628-A57C-E49E-E91B-B5A178D9C7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8DA122E-270F-F654-1DE9-8195B4E265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570047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81C48-294F-DF71-243C-932773F1D0AB}"/>
              </a:ext>
            </a:extLst>
          </p:cNvPr>
          <p:cNvSpPr>
            <a:spLocks noGrp="1"/>
          </p:cNvSpPr>
          <p:nvPr>
            <p:ph type="title" hasCustomPrompt="1"/>
          </p:nvPr>
        </p:nvSpPr>
        <p:spPr>
          <a:xfrm>
            <a:off x="0" y="2491154"/>
            <a:ext cx="12192000" cy="1875692"/>
          </a:xfrm>
          <a:solidFill>
            <a:srgbClr val="C00000"/>
          </a:solidFill>
        </p:spPr>
        <p:txBody>
          <a:bodyPr anchor="ctr">
            <a:normAutofit/>
          </a:bodyPr>
          <a:lstStyle>
            <a:lvl1pPr algn="ctr">
              <a:defRPr sz="4400">
                <a:solidFill>
                  <a:schemeClr val="bg1"/>
                </a:solidFill>
                <a:latin typeface="Arial" panose="020B0604020202020204" pitchFamily="34" charset="0"/>
                <a:cs typeface="Arial" panose="020B0604020202020204" pitchFamily="34" charset="0"/>
              </a:defRPr>
            </a:lvl1pPr>
          </a:lstStyle>
          <a:p>
            <a:r>
              <a:rPr lang="en-US"/>
              <a:t>Click to edit section divider</a:t>
            </a:r>
          </a:p>
        </p:txBody>
      </p:sp>
    </p:spTree>
    <p:extLst>
      <p:ext uri="{BB962C8B-B14F-4D97-AF65-F5344CB8AC3E}">
        <p14:creationId xmlns:p14="http://schemas.microsoft.com/office/powerpoint/2010/main" val="3576093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4E7BE-F086-AA95-EAD5-EB360F9F1CBA}"/>
              </a:ext>
            </a:extLst>
          </p:cNvPr>
          <p:cNvSpPr>
            <a:spLocks noGrp="1"/>
          </p:cNvSpPr>
          <p:nvPr>
            <p:ph type="title"/>
          </p:nvPr>
        </p:nvSpPr>
        <p:spPr>
          <a:xfrm>
            <a:off x="838200" y="365125"/>
            <a:ext cx="10515600" cy="10064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4107F3D-39CE-BA59-185D-B40C536F37D7}"/>
              </a:ext>
            </a:extLst>
          </p:cNvPr>
          <p:cNvSpPr>
            <a:spLocks noGrp="1"/>
          </p:cNvSpPr>
          <p:nvPr>
            <p:ph idx="1"/>
          </p:nvPr>
        </p:nvSpPr>
        <p:spPr/>
        <p:txBody>
          <a:bodyPr/>
          <a:lstStyle>
            <a:lvl2pPr marL="685800" indent="-228600">
              <a:buFont typeface="Courier New" panose="02070309020205020404" pitchFamily="49" charset="0"/>
              <a:buChar char="o"/>
              <a:defRPr/>
            </a:lvl2pPr>
            <a:lvl3pPr marL="1143000" indent="-228600">
              <a:buFont typeface="Wingdings" pitchFamily="2" charset="2"/>
              <a:buChar char="§"/>
              <a:defRPr/>
            </a:lvl3pPr>
            <a:lvl4pPr marL="1600200" indent="-228600">
              <a:buFont typeface="System Font Regular"/>
              <a:buChar char="−"/>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20718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08712-B5EA-2D1B-3F7E-6AFDBA2637BD}"/>
              </a:ext>
            </a:extLst>
          </p:cNvPr>
          <p:cNvSpPr>
            <a:spLocks noGrp="1"/>
          </p:cNvSpPr>
          <p:nvPr>
            <p:ph type="title"/>
          </p:nvPr>
        </p:nvSpPr>
        <p:spPr>
          <a:xfrm>
            <a:off x="838200" y="365125"/>
            <a:ext cx="10515600" cy="1006475"/>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26FD86FB-54A2-E060-B023-5BCCEB258FE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40B7C22-7E9B-C2F3-3DEE-1512BAADA18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80982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14E56-34D1-52FC-6561-B54C741DCA70}"/>
              </a:ext>
            </a:extLst>
          </p:cNvPr>
          <p:cNvSpPr>
            <a:spLocks noGrp="1"/>
          </p:cNvSpPr>
          <p:nvPr>
            <p:ph type="title"/>
          </p:nvPr>
        </p:nvSpPr>
        <p:spPr>
          <a:xfrm>
            <a:off x="839788" y="365125"/>
            <a:ext cx="10515600" cy="1006475"/>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10FA999D-BA77-7205-BE24-279F220ED8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24203DC-3F25-2500-E4A3-C9228340750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91CC73-2334-520E-45AA-CA635F8B3D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F436BBD-35E8-2D7B-E980-AF73B6080F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0499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F0D66-DFF4-15B3-3D74-5C02702A66D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242221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49779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no lo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7F7E8D-14C6-AAE4-4485-7DAA305D66FF}"/>
              </a:ext>
            </a:extLst>
          </p:cNvPr>
          <p:cNvSpPr/>
          <p:nvPr userDrawn="1"/>
        </p:nvSpPr>
        <p:spPr>
          <a:xfrm>
            <a:off x="9500461" y="5873858"/>
            <a:ext cx="2541722" cy="60443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550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77A1A-48D3-B579-16E0-7705C72919A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ABAB03D-41D5-4AE9-134E-22AB24B2D8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AEC3D53-5CAC-E3C6-EDE6-A49CE59D6A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152946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DE6F1C-9919-0AFD-3634-9B9992BC2293}"/>
              </a:ext>
            </a:extLst>
          </p:cNvPr>
          <p:cNvSpPr>
            <a:spLocks noGrp="1"/>
          </p:cNvSpPr>
          <p:nvPr>
            <p:ph type="title"/>
          </p:nvPr>
        </p:nvSpPr>
        <p:spPr>
          <a:xfrm>
            <a:off x="11062009" y="309419"/>
            <a:ext cx="1483113" cy="884555"/>
          </a:xfrm>
          <a:prstGeom prst="rect">
            <a:avLst/>
          </a:prstGeom>
        </p:spPr>
        <p:txBody>
          <a:bodyPr vert="horz" lIns="91440" tIns="45720" rIns="91440" bIns="45720" rtlCol="0" anchor="t">
            <a:normAutofit fontScale="77500" lnSpcReduction="20000"/>
          </a:bodyPr>
          <a:lstStyle/>
          <a:p>
            <a:pPr marL="0" lvl="0"/>
            <a:fld id="{31DC75FE-A36F-4941-B69A-3DB299BF7065}" type="slidenum">
              <a:rPr lang="en-US" smtClean="0"/>
              <a:t>‹#›</a:t>
            </a:fld>
            <a:endParaRPr lang="en-US"/>
          </a:p>
        </p:txBody>
      </p:sp>
      <p:sp>
        <p:nvSpPr>
          <p:cNvPr id="3" name="Text Placeholder 2">
            <a:extLst>
              <a:ext uri="{FF2B5EF4-FFF2-40B4-BE49-F238E27FC236}">
                <a16:creationId xmlns:a16="http://schemas.microsoft.com/office/drawing/2014/main" id="{7F1EAB10-BB58-7501-C862-F8124F1E8661}"/>
              </a:ext>
            </a:extLst>
          </p:cNvPr>
          <p:cNvSpPr>
            <a:spLocks noGrp="1"/>
          </p:cNvSpPr>
          <p:nvPr>
            <p:ph type="body" idx="1"/>
          </p:nvPr>
        </p:nvSpPr>
        <p:spPr>
          <a:xfrm>
            <a:off x="838200" y="1595120"/>
            <a:ext cx="10515600" cy="458184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558F3F36-798A-C0EB-2EA8-6C9168F9E856}"/>
              </a:ext>
            </a:extLst>
          </p:cNvPr>
          <p:cNvSpPr txBox="1">
            <a:spLocks/>
          </p:cNvSpPr>
          <p:nvPr userDrawn="1"/>
        </p:nvSpPr>
        <p:spPr>
          <a:xfrm>
            <a:off x="10842136" y="6578109"/>
            <a:ext cx="1270461" cy="265875"/>
          </a:xfrm>
          <a:prstGeom prst="rect">
            <a:avLst/>
          </a:prstGeom>
        </p:spPr>
        <p:txBody>
          <a:bodyPr vert="horz" lIns="91440" tIns="45720" rIns="91440" bIns="45720" rtlCol="0" anchor="ctr"/>
          <a:lstStyle>
            <a:defPPr>
              <a:defRPr lang="en-US"/>
            </a:defPPr>
            <a:lvl1pPr marL="0" algn="r" defTabSz="914400" rtl="0" eaLnBrk="1" latinLnBrk="0" hangingPunct="1">
              <a:defRPr sz="1050" kern="1200">
                <a:solidFill>
                  <a:schemeClr val="bg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AD24D-B4E2-4B04-AD36-B96BEE7F77A3}" type="slidenum">
              <a:rPr lang="en-CA" smtClean="0"/>
              <a:pPr/>
              <a:t>‹#›</a:t>
            </a:fld>
            <a:endParaRPr lang="en-CA"/>
          </a:p>
        </p:txBody>
      </p:sp>
    </p:spTree>
    <p:extLst>
      <p:ext uri="{BB962C8B-B14F-4D97-AF65-F5344CB8AC3E}">
        <p14:creationId xmlns:p14="http://schemas.microsoft.com/office/powerpoint/2010/main" val="3922873951"/>
      </p:ext>
    </p:extLst>
  </p:cSld>
  <p:clrMap bg1="lt1" tx1="dk1" bg2="lt2" tx2="dk2" accent1="accent1" accent2="accent2" accent3="accent3" accent4="accent4" accent5="accent5" accent6="accent6" hlink="hlink" folHlink="folHlink"/>
  <p:sldLayoutIdLst>
    <p:sldLayoutId id="2147483659" r:id="rId1"/>
    <p:sldLayoutId id="2147483658" r:id="rId2"/>
    <p:sldLayoutId id="2147483650" r:id="rId3"/>
    <p:sldLayoutId id="2147483652" r:id="rId4"/>
    <p:sldLayoutId id="2147483653" r:id="rId5"/>
    <p:sldLayoutId id="2147483654" r:id="rId6"/>
    <p:sldLayoutId id="2147483655" r:id="rId7"/>
    <p:sldLayoutId id="2147483660" r:id="rId8"/>
    <p:sldLayoutId id="2147483656" r:id="rId9"/>
    <p:sldLayoutId id="2147483657" r:id="rId10"/>
  </p:sldLayoutIdLst>
  <p:hf hdr="0" ftr="0" dt="0"/>
  <p:txStyles>
    <p:titleStyle>
      <a:lvl1pPr algn="l" defTabSz="914400" rtl="0" eaLnBrk="1" latinLnBrk="0" hangingPunct="1">
        <a:lnSpc>
          <a:spcPct val="90000"/>
        </a:lnSpc>
        <a:spcBef>
          <a:spcPct val="0"/>
        </a:spcBef>
        <a:buNone/>
        <a:defRPr lang="en-US" sz="2800" b="1" i="0" kern="1200" dirty="0" smtClean="0">
          <a:solidFill>
            <a:schemeClr val="bg1"/>
          </a:solidFill>
          <a:latin typeface="Avenir Black" panose="02000503020000020003" pitchFamily="2" charset="0"/>
          <a:ea typeface="+mj-ea"/>
          <a:cs typeface="+mj-cs"/>
        </a:defRPr>
      </a:lvl1pPr>
    </p:titleStyle>
    <p:body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7.jpeg"/><Relationship Id="rId7"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white surface with a yellow background&#10;&#10;Description automatically generated with medium confidence">
            <a:extLst>
              <a:ext uri="{FF2B5EF4-FFF2-40B4-BE49-F238E27FC236}">
                <a16:creationId xmlns:a16="http://schemas.microsoft.com/office/drawing/2014/main" id="{34426400-5894-C844-9552-0E2F6739C54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119" y="0"/>
            <a:ext cx="12192000" cy="5609968"/>
          </a:xfrm>
          <a:prstGeom prst="rect">
            <a:avLst/>
          </a:prstGeom>
        </p:spPr>
      </p:pic>
      <p:sp>
        <p:nvSpPr>
          <p:cNvPr id="2" name="Title 1">
            <a:extLst>
              <a:ext uri="{FF2B5EF4-FFF2-40B4-BE49-F238E27FC236}">
                <a16:creationId xmlns:a16="http://schemas.microsoft.com/office/drawing/2014/main" id="{5EC57FCE-F1D2-D3AD-9A7A-CBCCB2EBA476}"/>
              </a:ext>
            </a:extLst>
          </p:cNvPr>
          <p:cNvSpPr>
            <a:spLocks noGrp="1"/>
          </p:cNvSpPr>
          <p:nvPr>
            <p:ph type="title"/>
          </p:nvPr>
        </p:nvSpPr>
        <p:spPr>
          <a:xfrm>
            <a:off x="5994262" y="1776576"/>
            <a:ext cx="5717060" cy="1875692"/>
          </a:xfrm>
          <a:noFill/>
        </p:spPr>
        <p:txBody>
          <a:bodyPr>
            <a:normAutofit/>
          </a:bodyPr>
          <a:lstStyle/>
          <a:p>
            <a:pPr algn="l">
              <a:lnSpc>
                <a:spcPts val="3580"/>
              </a:lnSpc>
            </a:pPr>
            <a:r>
              <a:rPr lang="en-CA" sz="2400">
                <a:solidFill>
                  <a:srgbClr val="114444"/>
                </a:solidFill>
                <a:effectLst/>
                <a:latin typeface="Avenir Black" panose="02000503020000020003" pitchFamily="2" charset="0"/>
              </a:rPr>
              <a:t>Asset Management Orientation </a:t>
            </a:r>
            <a:br>
              <a:rPr lang="en-CA" sz="2400">
                <a:solidFill>
                  <a:srgbClr val="114444"/>
                </a:solidFill>
                <a:effectLst/>
                <a:latin typeface="Avenir Black" panose="02000503020000020003" pitchFamily="2" charset="0"/>
              </a:rPr>
            </a:br>
            <a:r>
              <a:rPr lang="en-CA" sz="2400">
                <a:solidFill>
                  <a:srgbClr val="114444"/>
                </a:solidFill>
                <a:effectLst/>
                <a:latin typeface="Avenir Black" panose="02000503020000020003" pitchFamily="2" charset="0"/>
              </a:rPr>
              <a:t>Toolkit for Members of Council</a:t>
            </a:r>
          </a:p>
        </p:txBody>
      </p:sp>
      <p:pic>
        <p:nvPicPr>
          <p:cNvPr id="10" name="Picture 9" descr="Logo, company name&#10;&#10;Description automatically generated">
            <a:extLst>
              <a:ext uri="{FF2B5EF4-FFF2-40B4-BE49-F238E27FC236}">
                <a16:creationId xmlns:a16="http://schemas.microsoft.com/office/drawing/2014/main" id="{F3B6C957-F9DA-F6D1-5FF9-A921297025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87338" y="5906134"/>
            <a:ext cx="2518757" cy="528938"/>
          </a:xfrm>
          <a:prstGeom prst="rect">
            <a:avLst/>
          </a:prstGeom>
        </p:spPr>
      </p:pic>
      <p:pic>
        <p:nvPicPr>
          <p:cNvPr id="14" name="Picture 13" descr="A colorful illustration of a city&#10;&#10;Description automatically generated">
            <a:extLst>
              <a:ext uri="{FF2B5EF4-FFF2-40B4-BE49-F238E27FC236}">
                <a16:creationId xmlns:a16="http://schemas.microsoft.com/office/drawing/2014/main" id="{2238C1C1-FD01-EB0C-0127-B592E7D6612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2973" y="422927"/>
            <a:ext cx="5375189" cy="5041557"/>
          </a:xfrm>
          <a:prstGeom prst="rect">
            <a:avLst/>
          </a:prstGeom>
        </p:spPr>
      </p:pic>
      <p:pic>
        <p:nvPicPr>
          <p:cNvPr id="18" name="Picture 17">
            <a:extLst>
              <a:ext uri="{FF2B5EF4-FFF2-40B4-BE49-F238E27FC236}">
                <a16:creationId xmlns:a16="http://schemas.microsoft.com/office/drawing/2014/main" id="{46CC837F-9CA3-35BB-F2A3-650684D51109}"/>
              </a:ext>
            </a:extLst>
          </p:cNvPr>
          <p:cNvPicPr>
            <a:picLocks noChangeAspect="1"/>
          </p:cNvPicPr>
          <p:nvPr/>
        </p:nvPicPr>
        <p:blipFill>
          <a:blip r:embed="rId6"/>
          <a:srcRect l="38342" t="13333" r="19532" b="76216"/>
          <a:stretch/>
        </p:blipFill>
        <p:spPr>
          <a:xfrm>
            <a:off x="6267345" y="5798214"/>
            <a:ext cx="2627871" cy="843634"/>
          </a:xfrm>
          <a:prstGeom prst="rect">
            <a:avLst/>
          </a:prstGeom>
        </p:spPr>
      </p:pic>
      <p:cxnSp>
        <p:nvCxnSpPr>
          <p:cNvPr id="27" name="Straight Connector 26">
            <a:extLst>
              <a:ext uri="{FF2B5EF4-FFF2-40B4-BE49-F238E27FC236}">
                <a16:creationId xmlns:a16="http://schemas.microsoft.com/office/drawing/2014/main" id="{1696CEF8-1BA0-08AF-11BB-3F690302117A}"/>
              </a:ext>
            </a:extLst>
          </p:cNvPr>
          <p:cNvCxnSpPr>
            <a:cxnSpLocks/>
          </p:cNvCxnSpPr>
          <p:nvPr/>
        </p:nvCxnSpPr>
        <p:spPr>
          <a:xfrm>
            <a:off x="-4119" y="5609968"/>
            <a:ext cx="12196119" cy="0"/>
          </a:xfrm>
          <a:prstGeom prst="line">
            <a:avLst/>
          </a:prstGeom>
          <a:ln>
            <a:solidFill>
              <a:srgbClr val="0F444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363886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1019E-DC1E-826B-8EDC-F7C70EDDF72A}"/>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040CC407-795E-1AD4-6C3B-3F91163337BC}"/>
              </a:ext>
            </a:extLst>
          </p:cNvPr>
          <p:cNvSpPr/>
          <p:nvPr/>
        </p:nvSpPr>
        <p:spPr>
          <a:xfrm>
            <a:off x="0" y="0"/>
            <a:ext cx="12192000" cy="697695"/>
          </a:xfrm>
          <a:prstGeom prst="rect">
            <a:avLst/>
          </a:prstGeom>
          <a:solidFill>
            <a:srgbClr val="E973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B90B2E0F-7CC2-ED69-7225-30D32E2BE756}"/>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Principles of Asset Management</a:t>
            </a:r>
          </a:p>
        </p:txBody>
      </p:sp>
      <p:sp>
        <p:nvSpPr>
          <p:cNvPr id="24" name="Content Placeholder 3">
            <a:extLst>
              <a:ext uri="{FF2B5EF4-FFF2-40B4-BE49-F238E27FC236}">
                <a16:creationId xmlns:a16="http://schemas.microsoft.com/office/drawing/2014/main" id="{7928B841-FFE5-B48A-518F-7557937F18D1}"/>
              </a:ext>
            </a:extLst>
          </p:cNvPr>
          <p:cNvSpPr>
            <a:spLocks noGrp="1"/>
          </p:cNvSpPr>
          <p:nvPr>
            <p:ph idx="1"/>
          </p:nvPr>
        </p:nvSpPr>
        <p:spPr>
          <a:xfrm>
            <a:off x="516926" y="1508781"/>
            <a:ext cx="10836875" cy="4929090"/>
          </a:xfrm>
        </p:spPr>
        <p:txBody>
          <a:bodyPr>
            <a:noAutofit/>
          </a:bodyPr>
          <a:lstStyle/>
          <a:p>
            <a:pPr marL="457200" lvl="0" indent="-457200">
              <a:lnSpc>
                <a:spcPts val="3160"/>
              </a:lnSpc>
              <a:spcAft>
                <a:spcPts val="600"/>
              </a:spcAft>
              <a:buClr>
                <a:srgbClr val="E97327"/>
              </a:buClr>
              <a:buFont typeface="+mj-lt"/>
              <a:buAutoNum type="arabicParenR"/>
            </a:pPr>
            <a:r>
              <a:rPr lang="en-CA" sz="1800" b="1">
                <a:solidFill>
                  <a:srgbClr val="E97327"/>
                </a:solidFill>
                <a:latin typeface="Avenir Black" panose="02000503020000020003" pitchFamily="2" charset="0"/>
              </a:rPr>
              <a:t>Value: </a:t>
            </a:r>
            <a:r>
              <a:rPr lang="en-CA" sz="1800">
                <a:latin typeface="Avenir Medium" panose="02000503020000020003" pitchFamily="2" charset="0"/>
              </a:rPr>
              <a:t>Assets provide value by enabling community services; this “value” goes beyond </a:t>
            </a:r>
            <a:br>
              <a:rPr lang="en-CA" sz="1800">
                <a:latin typeface="Avenir Medium" panose="02000503020000020003" pitchFamily="2" charset="0"/>
              </a:rPr>
            </a:br>
            <a:r>
              <a:rPr lang="en-CA" sz="1800">
                <a:latin typeface="Avenir Medium" panose="02000503020000020003" pitchFamily="2" charset="0"/>
              </a:rPr>
              <a:t>financial to encompass everything that is important to a municipality.  </a:t>
            </a:r>
          </a:p>
          <a:p>
            <a:pPr marL="457200" lvl="0" indent="-457200">
              <a:lnSpc>
                <a:spcPts val="3160"/>
              </a:lnSpc>
              <a:spcAft>
                <a:spcPts val="600"/>
              </a:spcAft>
              <a:buClr>
                <a:srgbClr val="E97327"/>
              </a:buClr>
              <a:buFont typeface="+mj-lt"/>
              <a:buAutoNum type="arabicParenR"/>
            </a:pPr>
            <a:r>
              <a:rPr lang="en-CA" sz="1800" b="1">
                <a:solidFill>
                  <a:srgbClr val="E97327"/>
                </a:solidFill>
                <a:latin typeface="Avenir Black" panose="02000503020000020003" pitchFamily="2" charset="0"/>
              </a:rPr>
              <a:t>Alignment:</a:t>
            </a:r>
            <a:r>
              <a:rPr lang="en-CA" sz="1800" b="1">
                <a:latin typeface="Avenir Black" panose="02000503020000020003" pitchFamily="2" charset="0"/>
              </a:rPr>
              <a:t> </a:t>
            </a:r>
            <a:r>
              <a:rPr lang="en-CA" sz="1800">
                <a:latin typeface="Avenir Medium" panose="02000503020000020003" pitchFamily="2" charset="0"/>
              </a:rPr>
              <a:t>Asset management helps to create alignment within an organization, ensuring that strategic priorities and community goals are incorporated into all municipal plans and activities.</a:t>
            </a:r>
          </a:p>
          <a:p>
            <a:pPr marL="457200" lvl="0" indent="-457200">
              <a:lnSpc>
                <a:spcPts val="3160"/>
              </a:lnSpc>
              <a:spcAft>
                <a:spcPts val="600"/>
              </a:spcAft>
              <a:buClr>
                <a:srgbClr val="E97327"/>
              </a:buClr>
              <a:buFont typeface="+mj-lt"/>
              <a:buAutoNum type="arabicParenR"/>
            </a:pPr>
            <a:r>
              <a:rPr lang="en-CA" sz="1800" b="1">
                <a:solidFill>
                  <a:srgbClr val="E97327"/>
                </a:solidFill>
                <a:latin typeface="Avenir Black" panose="02000503020000020003" pitchFamily="2" charset="0"/>
              </a:rPr>
              <a:t>Leadership: </a:t>
            </a:r>
            <a:r>
              <a:rPr lang="en-CA" sz="1800">
                <a:latin typeface="Avenir Medium" panose="02000503020000020003" pitchFamily="2" charset="0"/>
              </a:rPr>
              <a:t>Strong leadership from Council sets the stage for strong asset management.  </a:t>
            </a:r>
          </a:p>
          <a:p>
            <a:pPr marL="457200" lvl="0" indent="-457200">
              <a:lnSpc>
                <a:spcPts val="3160"/>
              </a:lnSpc>
              <a:spcAft>
                <a:spcPts val="600"/>
              </a:spcAft>
              <a:buClr>
                <a:srgbClr val="E97327"/>
              </a:buClr>
              <a:buFont typeface="+mj-lt"/>
              <a:buAutoNum type="arabicParenR"/>
            </a:pPr>
            <a:r>
              <a:rPr lang="en-CA" sz="1800" b="1">
                <a:solidFill>
                  <a:srgbClr val="E97327"/>
                </a:solidFill>
                <a:latin typeface="Avenir Black" panose="02000503020000020003" pitchFamily="2" charset="0"/>
              </a:rPr>
              <a:t>Assurance: </a:t>
            </a:r>
            <a:r>
              <a:rPr lang="en-CA" sz="1800">
                <a:latin typeface="Avenir Medium" panose="02000503020000020003" pitchFamily="2" charset="0"/>
              </a:rPr>
              <a:t>Asset management gives assurance that assets will fulfill their required purpose. </a:t>
            </a:r>
          </a:p>
          <a:p>
            <a:pPr marL="457200" lvl="0" indent="-457200">
              <a:lnSpc>
                <a:spcPts val="3160"/>
              </a:lnSpc>
              <a:spcAft>
                <a:spcPts val="600"/>
              </a:spcAft>
              <a:buClr>
                <a:srgbClr val="E97327"/>
              </a:buClr>
              <a:buFont typeface="+mj-lt"/>
              <a:buAutoNum type="arabicParenR"/>
            </a:pPr>
            <a:r>
              <a:rPr lang="en-CA" sz="1800" b="1">
                <a:solidFill>
                  <a:srgbClr val="E97327"/>
                </a:solidFill>
                <a:latin typeface="Avenir Black" panose="02000503020000020003" pitchFamily="2" charset="0"/>
              </a:rPr>
              <a:t>Progress: </a:t>
            </a:r>
            <a:r>
              <a:rPr lang="en-CA" sz="1800">
                <a:latin typeface="Avenir Medium" panose="02000503020000020003" pitchFamily="2" charset="0"/>
              </a:rPr>
              <a:t>Asset management is a journey of continuous improvement and incremental progress. </a:t>
            </a:r>
          </a:p>
        </p:txBody>
      </p:sp>
    </p:spTree>
    <p:extLst>
      <p:ext uri="{BB962C8B-B14F-4D97-AF65-F5344CB8AC3E}">
        <p14:creationId xmlns:p14="http://schemas.microsoft.com/office/powerpoint/2010/main" val="3679722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64CBD13-5716-D8D9-5866-5E51894C66DE}"/>
              </a:ext>
            </a:extLst>
          </p:cNvPr>
          <p:cNvSpPr/>
          <p:nvPr/>
        </p:nvSpPr>
        <p:spPr>
          <a:xfrm>
            <a:off x="0" y="0"/>
            <a:ext cx="12192000" cy="697695"/>
          </a:xfrm>
          <a:prstGeom prst="rect">
            <a:avLst/>
          </a:prstGeom>
          <a:solidFill>
            <a:srgbClr val="E973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4737B359-C4D4-C92D-61ED-03AC5F7D20F5}"/>
              </a:ext>
            </a:extLst>
          </p:cNvPr>
          <p:cNvSpPr/>
          <p:nvPr/>
        </p:nvSpPr>
        <p:spPr>
          <a:xfrm>
            <a:off x="4732638" y="837191"/>
            <a:ext cx="7030994" cy="5810016"/>
          </a:xfrm>
          <a:prstGeom prst="roundRect">
            <a:avLst/>
          </a:prstGeom>
          <a:solidFill>
            <a:srgbClr val="E97327">
              <a:alpha val="941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F29ACE59-D436-656D-35CB-71D9D93A3415}"/>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Principles of Asset Management</a:t>
            </a:r>
          </a:p>
        </p:txBody>
      </p:sp>
      <p:sp>
        <p:nvSpPr>
          <p:cNvPr id="11" name="TextBox 10">
            <a:extLst>
              <a:ext uri="{FF2B5EF4-FFF2-40B4-BE49-F238E27FC236}">
                <a16:creationId xmlns:a16="http://schemas.microsoft.com/office/drawing/2014/main" id="{57D54BDD-9864-D225-51A5-08A582042158}"/>
              </a:ext>
            </a:extLst>
          </p:cNvPr>
          <p:cNvSpPr txBox="1"/>
          <p:nvPr/>
        </p:nvSpPr>
        <p:spPr>
          <a:xfrm>
            <a:off x="5090985" y="2011589"/>
            <a:ext cx="6672647" cy="4883325"/>
          </a:xfrm>
          <a:prstGeom prst="rect">
            <a:avLst/>
          </a:prstGeom>
          <a:noFill/>
        </p:spPr>
        <p:txBody>
          <a:bodyPr wrap="square" rtlCol="0">
            <a:spAutoFit/>
          </a:bodyPr>
          <a:lstStyle/>
          <a:p>
            <a:pPr marL="342900" lvl="0" indent="-342900">
              <a:lnSpc>
                <a:spcPts val="2220"/>
              </a:lnSpc>
              <a:spcAft>
                <a:spcPts val="600"/>
              </a:spcAft>
              <a:buFont typeface="+mj-lt"/>
              <a:buAutoNum type="arabicPeriod"/>
            </a:pPr>
            <a:r>
              <a:rPr lang="en-CA" sz="1600">
                <a:latin typeface="Avenir Book" panose="02000503020000020003" pitchFamily="2" charset="0"/>
              </a:rPr>
              <a:t>Understand these asset management principles and champion asset management in your municipality by:</a:t>
            </a:r>
          </a:p>
          <a:p>
            <a:pPr marL="742950" lvl="1" indent="-285750">
              <a:lnSpc>
                <a:spcPts val="2220"/>
              </a:lnSpc>
              <a:spcAft>
                <a:spcPts val="600"/>
              </a:spcAft>
              <a:buFont typeface="Arial" panose="020B0604020202020204" pitchFamily="34" charset="0"/>
              <a:buChar char="•"/>
            </a:pPr>
            <a:r>
              <a:rPr lang="en-CA" sz="1600">
                <a:latin typeface="Avenir Book" panose="02000503020000020003" pitchFamily="2" charset="0"/>
              </a:rPr>
              <a:t>Increasing your asset management understanding and awareness through review of existing Plans and Policies</a:t>
            </a:r>
          </a:p>
          <a:p>
            <a:pPr marL="742950" lvl="1" indent="-285750">
              <a:lnSpc>
                <a:spcPts val="2220"/>
              </a:lnSpc>
              <a:spcAft>
                <a:spcPts val="600"/>
              </a:spcAft>
              <a:buFont typeface="Arial" panose="020B0604020202020204" pitchFamily="34" charset="0"/>
              <a:buChar char="•"/>
            </a:pPr>
            <a:r>
              <a:rPr lang="en-CA" sz="1600">
                <a:latin typeface="Avenir Book" panose="02000503020000020003" pitchFamily="2" charset="0"/>
              </a:rPr>
              <a:t>Investing in asset management (build internal capacity)</a:t>
            </a:r>
          </a:p>
          <a:p>
            <a:pPr marL="742950" lvl="1" indent="-285750">
              <a:lnSpc>
                <a:spcPts val="2220"/>
              </a:lnSpc>
              <a:spcAft>
                <a:spcPts val="600"/>
              </a:spcAft>
              <a:buFont typeface="Arial" panose="020B0604020202020204" pitchFamily="34" charset="0"/>
              <a:buChar char="•"/>
            </a:pPr>
            <a:r>
              <a:rPr lang="en-CA" sz="1600">
                <a:latin typeface="Avenir Book" panose="02000503020000020003" pitchFamily="2" charset="0"/>
              </a:rPr>
              <a:t>Supporting asset management training or professional development</a:t>
            </a:r>
          </a:p>
          <a:p>
            <a:pPr marL="342900" lvl="0" indent="-342900">
              <a:lnSpc>
                <a:spcPts val="2220"/>
              </a:lnSpc>
              <a:spcAft>
                <a:spcPts val="600"/>
              </a:spcAft>
              <a:buFont typeface="+mj-lt"/>
              <a:buAutoNum type="arabicPeriod"/>
            </a:pPr>
            <a:r>
              <a:rPr lang="en-CA" sz="1600">
                <a:latin typeface="Avenir Book" panose="02000503020000020003" pitchFamily="2" charset="0"/>
              </a:rPr>
              <a:t>Support alignment by promoting integration between asset management planning, budget processes, and long-term </a:t>
            </a:r>
            <a:br>
              <a:rPr lang="en-CA" sz="1600">
                <a:latin typeface="Avenir Book" panose="02000503020000020003" pitchFamily="2" charset="0"/>
              </a:rPr>
            </a:br>
            <a:r>
              <a:rPr lang="en-CA" sz="1600">
                <a:latin typeface="Avenir Book" panose="02000503020000020003" pitchFamily="2" charset="0"/>
              </a:rPr>
              <a:t>financial planning. </a:t>
            </a:r>
          </a:p>
          <a:p>
            <a:pPr marL="342900" lvl="0" indent="-342900">
              <a:lnSpc>
                <a:spcPts val="2220"/>
              </a:lnSpc>
              <a:spcAft>
                <a:spcPts val="600"/>
              </a:spcAft>
              <a:buFont typeface="+mj-lt"/>
              <a:buAutoNum type="arabicPeriod"/>
            </a:pPr>
            <a:r>
              <a:rPr lang="en-CA" sz="1600">
                <a:latin typeface="Avenir Book" panose="02000503020000020003" pitchFamily="2" charset="0"/>
              </a:rPr>
              <a:t>Request regular asset management progress updates </a:t>
            </a:r>
            <a:br>
              <a:rPr lang="en-CA" sz="1600">
                <a:latin typeface="Avenir Book" panose="02000503020000020003" pitchFamily="2" charset="0"/>
              </a:rPr>
            </a:br>
            <a:r>
              <a:rPr lang="en-CA" sz="1600">
                <a:latin typeface="Avenir Book" panose="02000503020000020003" pitchFamily="2" charset="0"/>
              </a:rPr>
              <a:t>(required annually).</a:t>
            </a:r>
          </a:p>
          <a:p>
            <a:pPr marL="342900" indent="-342900">
              <a:lnSpc>
                <a:spcPts val="2220"/>
              </a:lnSpc>
              <a:spcAft>
                <a:spcPts val="600"/>
              </a:spcAft>
              <a:buFont typeface="+mj-lt"/>
              <a:buAutoNum type="arabicPeriod"/>
            </a:pPr>
            <a:r>
              <a:rPr lang="en-CA" sz="1600">
                <a:latin typeface="Avenir Book" panose="02000503020000020003" pitchFamily="2" charset="0"/>
              </a:rPr>
              <a:t>Ensure asset management is used for effective decision-making rather than simply a compliance document.</a:t>
            </a:r>
          </a:p>
          <a:p>
            <a:pPr marL="342900" indent="-342900">
              <a:lnSpc>
                <a:spcPts val="2620"/>
              </a:lnSpc>
              <a:spcAft>
                <a:spcPts val="600"/>
              </a:spcAft>
              <a:buFont typeface="+mj-lt"/>
              <a:buAutoNum type="arabicPeriod"/>
            </a:pPr>
            <a:endParaRPr lang="en-US"/>
          </a:p>
        </p:txBody>
      </p:sp>
      <p:sp>
        <p:nvSpPr>
          <p:cNvPr id="12" name="TextBox 11">
            <a:extLst>
              <a:ext uri="{FF2B5EF4-FFF2-40B4-BE49-F238E27FC236}">
                <a16:creationId xmlns:a16="http://schemas.microsoft.com/office/drawing/2014/main" id="{63ADBD07-BB6E-C03B-4372-4ABBA2139CB1}"/>
              </a:ext>
            </a:extLst>
          </p:cNvPr>
          <p:cNvSpPr txBox="1"/>
          <p:nvPr/>
        </p:nvSpPr>
        <p:spPr>
          <a:xfrm>
            <a:off x="7490980" y="1209610"/>
            <a:ext cx="3225114" cy="646331"/>
          </a:xfrm>
          <a:prstGeom prst="rect">
            <a:avLst/>
          </a:prstGeom>
          <a:noFill/>
        </p:spPr>
        <p:txBody>
          <a:bodyPr wrap="square">
            <a:spAutoFit/>
          </a:bodyPr>
          <a:lstStyle/>
          <a:p>
            <a:r>
              <a:rPr lang="en-US">
                <a:solidFill>
                  <a:srgbClr val="E97327"/>
                </a:solidFill>
                <a:latin typeface="Avenir Medium" panose="02000503020000020003" pitchFamily="2" charset="0"/>
              </a:rPr>
              <a:t>Recommended Actions </a:t>
            </a:r>
            <a:br>
              <a:rPr lang="en-US">
                <a:solidFill>
                  <a:srgbClr val="E97327"/>
                </a:solidFill>
                <a:latin typeface="Avenir Medium" panose="02000503020000020003" pitchFamily="2" charset="0"/>
              </a:rPr>
            </a:br>
            <a:r>
              <a:rPr lang="en-US">
                <a:solidFill>
                  <a:srgbClr val="E97327"/>
                </a:solidFill>
                <a:latin typeface="Avenir Medium" panose="02000503020000020003" pitchFamily="2" charset="0"/>
              </a:rPr>
              <a:t>for Members of Council:</a:t>
            </a:r>
          </a:p>
        </p:txBody>
      </p:sp>
      <p:pic>
        <p:nvPicPr>
          <p:cNvPr id="15" name="Picture 14" descr="A logo with orange dots&#10;&#10;Description automatically generated">
            <a:extLst>
              <a:ext uri="{FF2B5EF4-FFF2-40B4-BE49-F238E27FC236}">
                <a16:creationId xmlns:a16="http://schemas.microsoft.com/office/drawing/2014/main" id="{B833559F-C25B-A6C2-7955-B509F831D0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59963" y="758387"/>
            <a:ext cx="1331017" cy="1331017"/>
          </a:xfrm>
          <a:prstGeom prst="rect">
            <a:avLst/>
          </a:prstGeom>
        </p:spPr>
      </p:pic>
      <p:pic>
        <p:nvPicPr>
          <p:cNvPr id="19" name="Picture 18" descr="A diagram of a plan&#10;&#10;Description automatically generated">
            <a:extLst>
              <a:ext uri="{FF2B5EF4-FFF2-40B4-BE49-F238E27FC236}">
                <a16:creationId xmlns:a16="http://schemas.microsoft.com/office/drawing/2014/main" id="{5091B12C-C751-9873-A452-AD12B6F3BB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70732" y="-366876"/>
            <a:ext cx="7814174" cy="7814174"/>
          </a:xfrm>
          <a:prstGeom prst="rect">
            <a:avLst/>
          </a:prstGeom>
        </p:spPr>
      </p:pic>
    </p:spTree>
    <p:extLst>
      <p:ext uri="{BB962C8B-B14F-4D97-AF65-F5344CB8AC3E}">
        <p14:creationId xmlns:p14="http://schemas.microsoft.com/office/powerpoint/2010/main" val="1171887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C0026-CE9E-86EC-C6FA-B7F4EC48BB2D}"/>
              </a:ext>
            </a:extLst>
          </p:cNvPr>
          <p:cNvSpPr>
            <a:spLocks noGrp="1"/>
          </p:cNvSpPr>
          <p:nvPr>
            <p:ph type="title"/>
          </p:nvPr>
        </p:nvSpPr>
        <p:spPr/>
        <p:txBody>
          <a:bodyPr>
            <a:normAutofit/>
          </a:bodyPr>
          <a:lstStyle/>
          <a:p>
            <a:endParaRPr lang="en-US"/>
          </a:p>
        </p:txBody>
      </p:sp>
      <p:pic>
        <p:nvPicPr>
          <p:cNvPr id="9" name="Content Placeholder 8" descr="A person riding a bicycle&#10;&#10;Description automatically generated">
            <a:extLst>
              <a:ext uri="{FF2B5EF4-FFF2-40B4-BE49-F238E27FC236}">
                <a16:creationId xmlns:a16="http://schemas.microsoft.com/office/drawing/2014/main" id="{C270FEA2-80FB-CE0D-C870-CA970C31EEBC}"/>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3805237" y="1595438"/>
            <a:ext cx="4581525" cy="4581525"/>
          </a:xfrm>
        </p:spPr>
      </p:pic>
      <p:pic>
        <p:nvPicPr>
          <p:cNvPr id="4" name="Picture 3" descr="A white surface with a yellow background&#10;&#10;Description automatically generated with medium confidence">
            <a:extLst>
              <a:ext uri="{FF2B5EF4-FFF2-40B4-BE49-F238E27FC236}">
                <a16:creationId xmlns:a16="http://schemas.microsoft.com/office/drawing/2014/main" id="{4B806EA5-D623-F4A5-F3CE-1BB05ED1227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2357" y="12356"/>
            <a:ext cx="12192000" cy="6858000"/>
          </a:xfrm>
          <a:prstGeom prst="rect">
            <a:avLst/>
          </a:prstGeom>
        </p:spPr>
      </p:pic>
      <p:sp>
        <p:nvSpPr>
          <p:cNvPr id="5" name="Rectangle 4">
            <a:extLst>
              <a:ext uri="{FF2B5EF4-FFF2-40B4-BE49-F238E27FC236}">
                <a16:creationId xmlns:a16="http://schemas.microsoft.com/office/drawing/2014/main" id="{D44B0647-B22D-6874-F78C-DA0BF3FB04C5}"/>
              </a:ext>
            </a:extLst>
          </p:cNvPr>
          <p:cNvSpPr/>
          <p:nvPr/>
        </p:nvSpPr>
        <p:spPr>
          <a:xfrm>
            <a:off x="0" y="1524870"/>
            <a:ext cx="12192000" cy="1587843"/>
          </a:xfrm>
          <a:prstGeom prst="rect">
            <a:avLst/>
          </a:prstGeom>
          <a:solidFill>
            <a:srgbClr val="3603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0BBE99C7-B5F8-44BB-46D9-55B74C254539}"/>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b="1">
                <a:solidFill>
                  <a:schemeClr val="bg1"/>
                </a:solidFill>
                <a:latin typeface="Avenir Black" panose="02000503020000020003" pitchFamily="2" charset="0"/>
              </a:rPr>
              <a:t>Key Elements of Asset Management</a:t>
            </a:r>
          </a:p>
        </p:txBody>
      </p:sp>
      <p:pic>
        <p:nvPicPr>
          <p:cNvPr id="11" name="Picture 10" descr="A person riding a bicycle&#10;&#10;Description automatically generated">
            <a:extLst>
              <a:ext uri="{FF2B5EF4-FFF2-40B4-BE49-F238E27FC236}">
                <a16:creationId xmlns:a16="http://schemas.microsoft.com/office/drawing/2014/main" id="{7B5D23FD-E8A8-0053-D761-27E8C6D4F9F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88674" y="2205681"/>
            <a:ext cx="5486400" cy="5486400"/>
          </a:xfrm>
          <a:prstGeom prst="rect">
            <a:avLst/>
          </a:prstGeom>
        </p:spPr>
      </p:pic>
    </p:spTree>
    <p:extLst>
      <p:ext uri="{BB962C8B-B14F-4D97-AF65-F5344CB8AC3E}">
        <p14:creationId xmlns:p14="http://schemas.microsoft.com/office/powerpoint/2010/main" val="1589744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B24763-ACF0-C6E7-6378-9BED2ACAD6E0}"/>
              </a:ext>
            </a:extLst>
          </p:cNvPr>
          <p:cNvSpPr>
            <a:spLocks noGrp="1"/>
          </p:cNvSpPr>
          <p:nvPr>
            <p:ph idx="1"/>
          </p:nvPr>
        </p:nvSpPr>
        <p:spPr>
          <a:xfrm>
            <a:off x="504568" y="1212820"/>
            <a:ext cx="10515600" cy="4581843"/>
          </a:xfrm>
        </p:spPr>
        <p:txBody>
          <a:bodyPr>
            <a:normAutofit/>
          </a:bodyPr>
          <a:lstStyle/>
          <a:p>
            <a:pPr>
              <a:lnSpc>
                <a:spcPts val="3160"/>
              </a:lnSpc>
              <a:spcAft>
                <a:spcPts val="600"/>
              </a:spcAft>
              <a:buClr>
                <a:srgbClr val="360382"/>
              </a:buClr>
            </a:pPr>
            <a:r>
              <a:rPr lang="en-CA" sz="1800" b="1">
                <a:solidFill>
                  <a:srgbClr val="360382"/>
                </a:solidFill>
                <a:latin typeface="Avenir Black" panose="02000503020000020003" pitchFamily="2" charset="0"/>
              </a:rPr>
              <a:t>People &amp; Governance: </a:t>
            </a:r>
            <a:r>
              <a:rPr lang="en-CA" sz="1800">
                <a:latin typeface="Avenir Book" panose="02000503020000020003" pitchFamily="2" charset="0"/>
              </a:rPr>
              <a:t>Who is involved and what governance structure best aligns to </a:t>
            </a:r>
            <a:br>
              <a:rPr lang="en-CA" sz="1800">
                <a:latin typeface="Avenir Book" panose="02000503020000020003" pitchFamily="2" charset="0"/>
              </a:rPr>
            </a:br>
            <a:r>
              <a:rPr lang="en-CA" sz="1800">
                <a:latin typeface="Avenir Book" panose="02000503020000020003" pitchFamily="2" charset="0"/>
              </a:rPr>
              <a:t>your current business practices? </a:t>
            </a:r>
          </a:p>
          <a:p>
            <a:pPr lvl="0">
              <a:lnSpc>
                <a:spcPts val="3160"/>
              </a:lnSpc>
              <a:spcAft>
                <a:spcPts val="600"/>
              </a:spcAft>
              <a:buClr>
                <a:srgbClr val="360382"/>
              </a:buClr>
            </a:pPr>
            <a:r>
              <a:rPr lang="en-CA" sz="1800" b="1">
                <a:solidFill>
                  <a:srgbClr val="360382"/>
                </a:solidFill>
                <a:latin typeface="Avenir Black" panose="02000503020000020003" pitchFamily="2" charset="0"/>
              </a:rPr>
              <a:t>Asset Information and Data: </a:t>
            </a:r>
            <a:r>
              <a:rPr lang="en-CA" sz="1800">
                <a:latin typeface="Avenir Book" panose="02000503020000020003" pitchFamily="2" charset="0"/>
              </a:rPr>
              <a:t>What assets do we own and what condition are they in? </a:t>
            </a:r>
            <a:br>
              <a:rPr lang="en-CA" sz="1800">
                <a:latin typeface="Avenir Book" panose="02000503020000020003" pitchFamily="2" charset="0"/>
              </a:rPr>
            </a:br>
            <a:r>
              <a:rPr lang="en-CA" sz="1800">
                <a:latin typeface="Avenir Book" panose="02000503020000020003" pitchFamily="2" charset="0"/>
              </a:rPr>
              <a:t>How is our asset data collected, and who is responsible for maintaining this data?</a:t>
            </a:r>
          </a:p>
          <a:p>
            <a:pPr>
              <a:lnSpc>
                <a:spcPts val="3160"/>
              </a:lnSpc>
              <a:spcAft>
                <a:spcPts val="600"/>
              </a:spcAft>
              <a:buClr>
                <a:srgbClr val="360382"/>
              </a:buClr>
            </a:pPr>
            <a:r>
              <a:rPr lang="en-CA" sz="1800" b="1">
                <a:solidFill>
                  <a:srgbClr val="360382"/>
                </a:solidFill>
                <a:latin typeface="Avenir Black" panose="02000503020000020003" pitchFamily="2" charset="0"/>
              </a:rPr>
              <a:t>Levels of Service: </a:t>
            </a:r>
            <a:r>
              <a:rPr lang="en-CA" sz="1800">
                <a:latin typeface="Avenir Book" panose="02000503020000020003" pitchFamily="2" charset="0"/>
              </a:rPr>
              <a:t>What service outcomes are expected by the community? </a:t>
            </a:r>
          </a:p>
          <a:p>
            <a:pPr>
              <a:lnSpc>
                <a:spcPts val="3160"/>
              </a:lnSpc>
              <a:spcAft>
                <a:spcPts val="600"/>
              </a:spcAft>
              <a:buClr>
                <a:srgbClr val="360382"/>
              </a:buClr>
            </a:pPr>
            <a:r>
              <a:rPr lang="en-CA" sz="1800" b="1">
                <a:solidFill>
                  <a:srgbClr val="360382"/>
                </a:solidFill>
                <a:latin typeface="Avenir Black" panose="02000503020000020003" pitchFamily="2" charset="0"/>
              </a:rPr>
              <a:t>Risk Management: </a:t>
            </a:r>
            <a:r>
              <a:rPr lang="en-CA" sz="1800">
                <a:latin typeface="Avenir Book" panose="02000503020000020003" pitchFamily="2" charset="0"/>
              </a:rPr>
              <a:t>What impacts asset performance and what happens if assets fail </a:t>
            </a:r>
            <a:br>
              <a:rPr lang="en-CA" sz="1800">
                <a:latin typeface="Avenir Book" panose="02000503020000020003" pitchFamily="2" charset="0"/>
              </a:rPr>
            </a:br>
            <a:r>
              <a:rPr lang="en-CA" sz="1800">
                <a:latin typeface="Avenir Book" panose="02000503020000020003" pitchFamily="2" charset="0"/>
              </a:rPr>
              <a:t>or performance declines? How can we mitigate the risk of asset failure? </a:t>
            </a:r>
          </a:p>
          <a:p>
            <a:pPr>
              <a:lnSpc>
                <a:spcPts val="3160"/>
              </a:lnSpc>
              <a:spcAft>
                <a:spcPts val="600"/>
              </a:spcAft>
              <a:buClr>
                <a:srgbClr val="360382"/>
              </a:buClr>
            </a:pPr>
            <a:r>
              <a:rPr lang="en-CA" sz="1800" b="1">
                <a:solidFill>
                  <a:srgbClr val="360382"/>
                </a:solidFill>
                <a:latin typeface="Avenir Black" panose="02000503020000020003" pitchFamily="2" charset="0"/>
              </a:rPr>
              <a:t>Lifecycle Planning and Financial Strategy: </a:t>
            </a:r>
            <a:r>
              <a:rPr lang="en-CA" sz="1800">
                <a:latin typeface="Avenir Book" panose="02000503020000020003" pitchFamily="2" charset="0"/>
              </a:rPr>
              <a:t>How do decisions today affect our assets </a:t>
            </a:r>
            <a:br>
              <a:rPr lang="en-CA" sz="1800">
                <a:latin typeface="Avenir Book" panose="02000503020000020003" pitchFamily="2" charset="0"/>
              </a:rPr>
            </a:br>
            <a:r>
              <a:rPr lang="en-CA" sz="1800">
                <a:latin typeface="Avenir Book" panose="02000503020000020003" pitchFamily="2" charset="0"/>
              </a:rPr>
              <a:t>and services over time? </a:t>
            </a:r>
          </a:p>
        </p:txBody>
      </p:sp>
      <p:sp>
        <p:nvSpPr>
          <p:cNvPr id="5" name="Rectangle 4">
            <a:extLst>
              <a:ext uri="{FF2B5EF4-FFF2-40B4-BE49-F238E27FC236}">
                <a16:creationId xmlns:a16="http://schemas.microsoft.com/office/drawing/2014/main" id="{9C04D8CD-52FE-AC9B-B5E1-A7222BB6F9C6}"/>
              </a:ext>
            </a:extLst>
          </p:cNvPr>
          <p:cNvSpPr/>
          <p:nvPr/>
        </p:nvSpPr>
        <p:spPr>
          <a:xfrm>
            <a:off x="0" y="0"/>
            <a:ext cx="12192000" cy="697695"/>
          </a:xfrm>
          <a:prstGeom prst="rect">
            <a:avLst/>
          </a:prstGeom>
          <a:solidFill>
            <a:srgbClr val="3603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04F87E5F-2A7B-21D6-C356-9C099B70C2E1}"/>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Key Elements of Asset Management</a:t>
            </a:r>
          </a:p>
        </p:txBody>
      </p:sp>
    </p:spTree>
    <p:extLst>
      <p:ext uri="{BB962C8B-B14F-4D97-AF65-F5344CB8AC3E}">
        <p14:creationId xmlns:p14="http://schemas.microsoft.com/office/powerpoint/2010/main" val="1014699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02E7A-619B-4DE6-6A00-68BE9A68F128}"/>
              </a:ext>
            </a:extLst>
          </p:cNvPr>
          <p:cNvSpPr/>
          <p:nvPr/>
        </p:nvSpPr>
        <p:spPr>
          <a:xfrm>
            <a:off x="0" y="0"/>
            <a:ext cx="12192000" cy="697695"/>
          </a:xfrm>
          <a:prstGeom prst="rect">
            <a:avLst/>
          </a:prstGeom>
          <a:solidFill>
            <a:srgbClr val="3603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4F640D77-AF7E-7BD9-E1AB-6657C780CBB8}"/>
              </a:ext>
            </a:extLst>
          </p:cNvPr>
          <p:cNvSpPr/>
          <p:nvPr/>
        </p:nvSpPr>
        <p:spPr>
          <a:xfrm>
            <a:off x="5572897" y="965241"/>
            <a:ext cx="6190735" cy="5607824"/>
          </a:xfrm>
          <a:prstGeom prst="roundRect">
            <a:avLst/>
          </a:prstGeom>
          <a:solidFill>
            <a:srgbClr val="360382">
              <a:alpha val="784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85D1FAF6-164C-A355-9133-D34B31EA0750}"/>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Key Elements of Asset Management</a:t>
            </a:r>
          </a:p>
        </p:txBody>
      </p:sp>
      <p:sp>
        <p:nvSpPr>
          <p:cNvPr id="9" name="TextBox 8">
            <a:extLst>
              <a:ext uri="{FF2B5EF4-FFF2-40B4-BE49-F238E27FC236}">
                <a16:creationId xmlns:a16="http://schemas.microsoft.com/office/drawing/2014/main" id="{1A1EE98A-C043-62CA-11FB-C9DEDBBBE220}"/>
              </a:ext>
            </a:extLst>
          </p:cNvPr>
          <p:cNvSpPr txBox="1"/>
          <p:nvPr/>
        </p:nvSpPr>
        <p:spPr>
          <a:xfrm>
            <a:off x="5925064" y="2428358"/>
            <a:ext cx="5486400" cy="4447308"/>
          </a:xfrm>
          <a:prstGeom prst="rect">
            <a:avLst/>
          </a:prstGeom>
          <a:noFill/>
        </p:spPr>
        <p:txBody>
          <a:bodyPr wrap="square" rtlCol="0">
            <a:spAutoFit/>
          </a:bodyPr>
          <a:lstStyle/>
          <a:p>
            <a:pPr marL="342900" lvl="0" indent="-342900">
              <a:lnSpc>
                <a:spcPts val="2620"/>
              </a:lnSpc>
              <a:spcAft>
                <a:spcPts val="600"/>
              </a:spcAft>
              <a:buFont typeface="+mj-lt"/>
              <a:buAutoNum type="arabicPeriod"/>
            </a:pPr>
            <a:r>
              <a:rPr lang="en-CA" sz="1600">
                <a:latin typeface="Avenir Book" panose="02000503020000020003" pitchFamily="2" charset="0"/>
              </a:rPr>
              <a:t>Ask for regular updates on the state of infrastructure (these updates can be included in the annual progress report required by O. Reg. 588/17)</a:t>
            </a:r>
          </a:p>
          <a:p>
            <a:pPr marL="342900" lvl="0" indent="-342900">
              <a:lnSpc>
                <a:spcPts val="2620"/>
              </a:lnSpc>
              <a:spcAft>
                <a:spcPts val="600"/>
              </a:spcAft>
              <a:buFont typeface="+mj-lt"/>
              <a:buAutoNum type="arabicPeriod"/>
            </a:pPr>
            <a:r>
              <a:rPr lang="en-CA" sz="1600">
                <a:latin typeface="Avenir Book" panose="02000503020000020003" pitchFamily="2" charset="0"/>
              </a:rPr>
              <a:t>Proactively set and communicate levels of service by:</a:t>
            </a:r>
          </a:p>
          <a:p>
            <a:pPr marL="742950" lvl="1" indent="-285750">
              <a:lnSpc>
                <a:spcPts val="2620"/>
              </a:lnSpc>
              <a:spcAft>
                <a:spcPts val="600"/>
              </a:spcAft>
              <a:buFont typeface="Arial" panose="020B0604020202020204" pitchFamily="34" charset="0"/>
              <a:buChar char="•"/>
            </a:pPr>
            <a:r>
              <a:rPr lang="en-CA" sz="1600">
                <a:latin typeface="Avenir Book" panose="02000503020000020003" pitchFamily="2" charset="0"/>
              </a:rPr>
              <a:t>Understanding current levels of service targets &amp; how these were set</a:t>
            </a:r>
          </a:p>
          <a:p>
            <a:pPr marL="742950" lvl="1" indent="-285750">
              <a:lnSpc>
                <a:spcPts val="2620"/>
              </a:lnSpc>
              <a:spcAft>
                <a:spcPts val="600"/>
              </a:spcAft>
              <a:buFont typeface="Arial" panose="020B0604020202020204" pitchFamily="34" charset="0"/>
              <a:buChar char="•"/>
            </a:pPr>
            <a:r>
              <a:rPr lang="en-CA" sz="1600">
                <a:latin typeface="Avenir Book" panose="02000503020000020003" pitchFamily="2" charset="0"/>
              </a:rPr>
              <a:t>Talking to residents about these level of service expectations (and trade-offs) when necessary</a:t>
            </a:r>
          </a:p>
          <a:p>
            <a:pPr marL="742950" lvl="1" indent="-285750">
              <a:lnSpc>
                <a:spcPts val="2620"/>
              </a:lnSpc>
              <a:spcAft>
                <a:spcPts val="600"/>
              </a:spcAft>
              <a:buFont typeface="Arial" panose="020B0604020202020204" pitchFamily="34" charset="0"/>
              <a:buChar char="•"/>
            </a:pPr>
            <a:r>
              <a:rPr lang="en-CA" sz="1600">
                <a:latin typeface="Avenir Book" panose="02000503020000020003" pitchFamily="2" charset="0"/>
              </a:rPr>
              <a:t>Using levels of service data and analysis to make decisions</a:t>
            </a:r>
          </a:p>
          <a:p>
            <a:pPr marL="342900" indent="-342900">
              <a:lnSpc>
                <a:spcPts val="2620"/>
              </a:lnSpc>
              <a:buFont typeface="+mj-lt"/>
              <a:buAutoNum type="arabicPeriod"/>
            </a:pPr>
            <a:endParaRPr lang="en-US"/>
          </a:p>
          <a:p>
            <a:pPr marL="342900" indent="-342900">
              <a:lnSpc>
                <a:spcPts val="2620"/>
              </a:lnSpc>
              <a:spcAft>
                <a:spcPts val="600"/>
              </a:spcAft>
              <a:buFont typeface="+mj-lt"/>
              <a:buAutoNum type="arabicPeriod"/>
            </a:pPr>
            <a:endParaRPr lang="en-US"/>
          </a:p>
        </p:txBody>
      </p:sp>
      <p:sp>
        <p:nvSpPr>
          <p:cNvPr id="10" name="TextBox 9">
            <a:extLst>
              <a:ext uri="{FF2B5EF4-FFF2-40B4-BE49-F238E27FC236}">
                <a16:creationId xmlns:a16="http://schemas.microsoft.com/office/drawing/2014/main" id="{BD5571CB-5E85-68B0-3F39-3ADBF29D9D5A}"/>
              </a:ext>
            </a:extLst>
          </p:cNvPr>
          <p:cNvSpPr txBox="1"/>
          <p:nvPr/>
        </p:nvSpPr>
        <p:spPr>
          <a:xfrm>
            <a:off x="8166563" y="1514481"/>
            <a:ext cx="3225114" cy="646331"/>
          </a:xfrm>
          <a:prstGeom prst="rect">
            <a:avLst/>
          </a:prstGeom>
          <a:noFill/>
        </p:spPr>
        <p:txBody>
          <a:bodyPr wrap="square">
            <a:spAutoFit/>
          </a:bodyPr>
          <a:lstStyle/>
          <a:p>
            <a:r>
              <a:rPr lang="en-US">
                <a:solidFill>
                  <a:srgbClr val="360382"/>
                </a:solidFill>
                <a:latin typeface="Avenir Medium" panose="02000503020000020003" pitchFamily="2" charset="0"/>
              </a:rPr>
              <a:t>Recommended Actions </a:t>
            </a:r>
            <a:br>
              <a:rPr lang="en-US">
                <a:solidFill>
                  <a:srgbClr val="360382"/>
                </a:solidFill>
                <a:latin typeface="Avenir Medium" panose="02000503020000020003" pitchFamily="2" charset="0"/>
              </a:rPr>
            </a:br>
            <a:r>
              <a:rPr lang="en-US">
                <a:solidFill>
                  <a:srgbClr val="360382"/>
                </a:solidFill>
                <a:latin typeface="Avenir Medium" panose="02000503020000020003" pitchFamily="2" charset="0"/>
              </a:rPr>
              <a:t>for Members of Council:</a:t>
            </a:r>
          </a:p>
        </p:txBody>
      </p:sp>
      <p:pic>
        <p:nvPicPr>
          <p:cNvPr id="19" name="Picture 18" descr="A diagram of iceberg with different costs&#10;&#10;Description automatically generated">
            <a:extLst>
              <a:ext uri="{FF2B5EF4-FFF2-40B4-BE49-F238E27FC236}">
                <a16:creationId xmlns:a16="http://schemas.microsoft.com/office/drawing/2014/main" id="{289CA717-B3FD-8B9B-46E7-9B54A6515D47}"/>
              </a:ext>
            </a:extLst>
          </p:cNvPr>
          <p:cNvPicPr>
            <a:picLocks noChangeAspect="1"/>
          </p:cNvPicPr>
          <p:nvPr/>
        </p:nvPicPr>
        <p:blipFill>
          <a:blip r:embed="rId3" cstate="screen">
            <a:extLst>
              <a:ext uri="{28A0092B-C50C-407E-A947-70E740481C1C}">
                <a14:useLocalDpi xmlns:a14="http://schemas.microsoft.com/office/drawing/2010/main"/>
              </a:ext>
            </a:extLst>
          </a:blip>
          <a:srcRect l="15958" t="12734" r="17455" b="16321"/>
          <a:stretch/>
        </p:blipFill>
        <p:spPr>
          <a:xfrm>
            <a:off x="214447" y="1235675"/>
            <a:ext cx="4610866" cy="4912722"/>
          </a:xfrm>
          <a:prstGeom prst="rect">
            <a:avLst/>
          </a:prstGeom>
        </p:spPr>
      </p:pic>
      <p:pic>
        <p:nvPicPr>
          <p:cNvPr id="21" name="Picture 20" descr="A purple circle with dots&#10;&#10;Description automatically generated">
            <a:extLst>
              <a:ext uri="{FF2B5EF4-FFF2-40B4-BE49-F238E27FC236}">
                <a16:creationId xmlns:a16="http://schemas.microsoft.com/office/drawing/2014/main" id="{48F533AA-8E92-A9FE-7A4A-51BFB32EAC7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21584" y="920845"/>
            <a:ext cx="1604514" cy="1604514"/>
          </a:xfrm>
          <a:prstGeom prst="rect">
            <a:avLst/>
          </a:prstGeom>
        </p:spPr>
      </p:pic>
    </p:spTree>
    <p:extLst>
      <p:ext uri="{BB962C8B-B14F-4D97-AF65-F5344CB8AC3E}">
        <p14:creationId xmlns:p14="http://schemas.microsoft.com/office/powerpoint/2010/main" val="1279853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0A7A0-94C5-6DD4-E94F-AE4EB2A18DC0}"/>
              </a:ext>
            </a:extLst>
          </p:cNvPr>
          <p:cNvSpPr>
            <a:spLocks noGrp="1"/>
          </p:cNvSpPr>
          <p:nvPr>
            <p:ph type="title"/>
          </p:nvPr>
        </p:nvSpPr>
        <p:spPr/>
        <p:txBody>
          <a:bodyPr>
            <a:normAutofit/>
          </a:bodyPr>
          <a:lstStyle/>
          <a:p>
            <a:endParaRPr lang="en-US"/>
          </a:p>
        </p:txBody>
      </p:sp>
      <p:pic>
        <p:nvPicPr>
          <p:cNvPr id="4" name="Picture 3" descr="A white surface with a yellow background&#10;&#10;Description automatically generated with medium confidence">
            <a:extLst>
              <a:ext uri="{FF2B5EF4-FFF2-40B4-BE49-F238E27FC236}">
                <a16:creationId xmlns:a16="http://schemas.microsoft.com/office/drawing/2014/main" id="{39B94CFC-0344-F094-7B87-5685CA1152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9" name="Content Placeholder 8" descr="A red car on a black background&#10;&#10;Description automatically generated">
            <a:extLst>
              <a:ext uri="{FF2B5EF4-FFF2-40B4-BE49-F238E27FC236}">
                <a16:creationId xmlns:a16="http://schemas.microsoft.com/office/drawing/2014/main" id="{BA1A5FF4-9B6A-5597-E938-53D804A58AC7}"/>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7203345" y="2641600"/>
            <a:ext cx="4581525" cy="4581525"/>
          </a:xfrm>
        </p:spPr>
      </p:pic>
      <p:sp>
        <p:nvSpPr>
          <p:cNvPr id="5" name="Rectangle 4">
            <a:extLst>
              <a:ext uri="{FF2B5EF4-FFF2-40B4-BE49-F238E27FC236}">
                <a16:creationId xmlns:a16="http://schemas.microsoft.com/office/drawing/2014/main" id="{ACE39BAD-B1DC-A5CC-44DD-4184107A948F}"/>
              </a:ext>
            </a:extLst>
          </p:cNvPr>
          <p:cNvSpPr/>
          <p:nvPr/>
        </p:nvSpPr>
        <p:spPr>
          <a:xfrm>
            <a:off x="0" y="1524870"/>
            <a:ext cx="12192000" cy="1587843"/>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B5E6E32F-8814-F02A-A776-4925F2A16D15}"/>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b="1">
                <a:solidFill>
                  <a:schemeClr val="bg1"/>
                </a:solidFill>
                <a:latin typeface="Avenir Black" panose="02000503020000020003" pitchFamily="2" charset="0"/>
              </a:rPr>
              <a:t>Roles and Responsibilities of Key Stakeholders</a:t>
            </a:r>
          </a:p>
        </p:txBody>
      </p:sp>
    </p:spTree>
    <p:extLst>
      <p:ext uri="{BB962C8B-B14F-4D97-AF65-F5344CB8AC3E}">
        <p14:creationId xmlns:p14="http://schemas.microsoft.com/office/powerpoint/2010/main" val="3669844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842BBB9-40AA-AD0E-4608-FC62695CC0EC}"/>
              </a:ext>
            </a:extLst>
          </p:cNvPr>
          <p:cNvSpPr>
            <a:spLocks noGrp="1"/>
          </p:cNvSpPr>
          <p:nvPr>
            <p:ph idx="1"/>
          </p:nvPr>
        </p:nvSpPr>
        <p:spPr>
          <a:xfrm>
            <a:off x="479855" y="920845"/>
            <a:ext cx="10515600" cy="5176383"/>
          </a:xfrm>
        </p:spPr>
        <p:txBody>
          <a:bodyPr vert="horz" lIns="91440" tIns="45720" rIns="91440" bIns="45720" rtlCol="0">
            <a:noAutofit/>
          </a:bodyPr>
          <a:lstStyle/>
          <a:p>
            <a:pPr>
              <a:lnSpc>
                <a:spcPts val="3160"/>
              </a:lnSpc>
              <a:spcAft>
                <a:spcPts val="600"/>
              </a:spcAft>
              <a:buClr>
                <a:srgbClr val="B52131"/>
              </a:buClr>
            </a:pPr>
            <a:r>
              <a:rPr lang="en-CA" sz="1800" b="1">
                <a:solidFill>
                  <a:srgbClr val="B52131"/>
                </a:solidFill>
                <a:latin typeface="Avenir Black" panose="02000503020000020003" pitchFamily="2" charset="0"/>
              </a:rPr>
              <a:t>Council: </a:t>
            </a:r>
            <a:r>
              <a:rPr lang="en-CA" sz="1800">
                <a:latin typeface="Avenir Book" panose="02000503020000020003" pitchFamily="2" charset="0"/>
              </a:rPr>
              <a:t>Council provides strategic direction, oversight and approvals. This includes approving asset management policies and plans, setting service levels, and making decisions about infrastructure investments and funding. Council plays a critical role in balancing community expectations with financial constraints.</a:t>
            </a:r>
          </a:p>
          <a:p>
            <a:pPr>
              <a:lnSpc>
                <a:spcPts val="3160"/>
              </a:lnSpc>
              <a:spcAft>
                <a:spcPts val="600"/>
              </a:spcAft>
              <a:buClr>
                <a:srgbClr val="B52131"/>
              </a:buClr>
            </a:pPr>
            <a:r>
              <a:rPr lang="en-CA" sz="1800" b="1">
                <a:solidFill>
                  <a:srgbClr val="B52131"/>
                </a:solidFill>
                <a:latin typeface="Avenir Black" panose="02000503020000020003" pitchFamily="2" charset="0"/>
              </a:rPr>
              <a:t>Staff: </a:t>
            </a:r>
            <a:r>
              <a:rPr lang="en-CA" sz="1800">
                <a:latin typeface="Avenir Book" panose="02000503020000020003" pitchFamily="2" charset="0"/>
              </a:rPr>
              <a:t>Leadership staff (such as a CAO or City Manager) are responsible for ensuring that asset management is implemented across the organization and aligned with strategic priorities. This role includes integrating asset management into corporate planning, decision-making processes, and municipal operations.  Municipal staff translate policy into action. They develop and implement asset management plans, manage data, assess asset condition, and provide technical analysis and recommendations to Council. </a:t>
            </a:r>
          </a:p>
          <a:p>
            <a:pPr>
              <a:lnSpc>
                <a:spcPts val="3160"/>
              </a:lnSpc>
              <a:spcAft>
                <a:spcPts val="600"/>
              </a:spcAft>
              <a:buClr>
                <a:srgbClr val="B52131"/>
              </a:buClr>
            </a:pPr>
            <a:r>
              <a:rPr lang="en-CA" sz="1800" b="1">
                <a:solidFill>
                  <a:srgbClr val="B52131"/>
                </a:solidFill>
                <a:latin typeface="Avenir Black" panose="02000503020000020003" pitchFamily="2" charset="0"/>
              </a:rPr>
              <a:t>Residents: </a:t>
            </a:r>
            <a:r>
              <a:rPr lang="en-CA" sz="1800">
                <a:latin typeface="Avenir Book" panose="02000503020000020003" pitchFamily="2" charset="0"/>
              </a:rPr>
              <a:t>Residents influence asset management through their expectations, feedback, and willingness to pay for services. Public engagement helps define acceptable levels of service and informs priorities.</a:t>
            </a:r>
          </a:p>
        </p:txBody>
      </p:sp>
      <p:sp>
        <p:nvSpPr>
          <p:cNvPr id="8" name="Rectangle 7">
            <a:extLst>
              <a:ext uri="{FF2B5EF4-FFF2-40B4-BE49-F238E27FC236}">
                <a16:creationId xmlns:a16="http://schemas.microsoft.com/office/drawing/2014/main" id="{5B9416AD-158F-5033-77AD-9E1308EF4FC2}"/>
              </a:ext>
            </a:extLst>
          </p:cNvPr>
          <p:cNvSpPr/>
          <p:nvPr/>
        </p:nvSpPr>
        <p:spPr>
          <a:xfrm>
            <a:off x="0" y="0"/>
            <a:ext cx="12192000" cy="697695"/>
          </a:xfrm>
          <a:prstGeom prst="rect">
            <a:avLst/>
          </a:prstGeom>
          <a:solidFill>
            <a:srgbClr val="B521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79AD00CE-B8C8-94B2-0D87-C698E09E115F}"/>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Roles and Responsibilities of Key Stakeholders</a:t>
            </a:r>
          </a:p>
        </p:txBody>
      </p:sp>
    </p:spTree>
    <p:extLst>
      <p:ext uri="{BB962C8B-B14F-4D97-AF65-F5344CB8AC3E}">
        <p14:creationId xmlns:p14="http://schemas.microsoft.com/office/powerpoint/2010/main" val="31347704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8CC92-6215-7AC5-B883-9B99810FF88A}"/>
            </a:ext>
          </a:extLst>
        </p:cNvPr>
        <p:cNvGrpSpPr/>
        <p:nvPr/>
      </p:nvGrpSpPr>
      <p:grpSpPr>
        <a:xfrm>
          <a:off x="0" y="0"/>
          <a:ext cx="0" cy="0"/>
          <a:chOff x="0" y="0"/>
          <a:chExt cx="0" cy="0"/>
        </a:xfrm>
      </p:grpSpPr>
      <p:sp>
        <p:nvSpPr>
          <p:cNvPr id="14" name="Rounded Rectangle 13">
            <a:extLst>
              <a:ext uri="{FF2B5EF4-FFF2-40B4-BE49-F238E27FC236}">
                <a16:creationId xmlns:a16="http://schemas.microsoft.com/office/drawing/2014/main" id="{BFE254CE-3EAE-37E5-0CCD-3788FCA6565D}"/>
              </a:ext>
            </a:extLst>
          </p:cNvPr>
          <p:cNvSpPr/>
          <p:nvPr/>
        </p:nvSpPr>
        <p:spPr>
          <a:xfrm>
            <a:off x="6503775" y="976184"/>
            <a:ext cx="5294871" cy="5607824"/>
          </a:xfrm>
          <a:prstGeom prst="roundRect">
            <a:avLst/>
          </a:prstGeom>
          <a:solidFill>
            <a:srgbClr val="B52131">
              <a:alpha val="784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BAF5B13D-5234-7B1E-EFB1-FD7AD76818A2}"/>
              </a:ext>
            </a:extLst>
          </p:cNvPr>
          <p:cNvSpPr txBox="1"/>
          <p:nvPr/>
        </p:nvSpPr>
        <p:spPr>
          <a:xfrm>
            <a:off x="6571738" y="2344992"/>
            <a:ext cx="5117754" cy="4375044"/>
          </a:xfrm>
          <a:prstGeom prst="rect">
            <a:avLst/>
          </a:prstGeom>
          <a:noFill/>
        </p:spPr>
        <p:txBody>
          <a:bodyPr wrap="square" rtlCol="0">
            <a:spAutoFit/>
          </a:bodyPr>
          <a:lstStyle/>
          <a:p>
            <a:pPr marL="342900" lvl="0" indent="-342900">
              <a:lnSpc>
                <a:spcPts val="2260"/>
              </a:lnSpc>
              <a:spcAft>
                <a:spcPts val="600"/>
              </a:spcAft>
              <a:buFont typeface="+mj-lt"/>
              <a:buAutoNum type="arabicPeriod"/>
            </a:pPr>
            <a:r>
              <a:rPr lang="en-CA" sz="1600">
                <a:latin typeface="Avenir Book" panose="02000503020000020003" pitchFamily="2" charset="0"/>
              </a:rPr>
              <a:t>Understand the important role that Council plays in asset management and support a culture of asset management by:</a:t>
            </a:r>
          </a:p>
          <a:p>
            <a:pPr marL="742950" lvl="1" indent="-285750">
              <a:lnSpc>
                <a:spcPts val="2260"/>
              </a:lnSpc>
              <a:spcAft>
                <a:spcPts val="600"/>
              </a:spcAft>
              <a:buFont typeface="Arial" panose="020B0604020202020204" pitchFamily="34" charset="0"/>
              <a:buChar char="•"/>
            </a:pPr>
            <a:r>
              <a:rPr lang="en-CA" sz="1600">
                <a:latin typeface="Avenir Book" panose="02000503020000020003" pitchFamily="2" charset="0"/>
              </a:rPr>
              <a:t>Making asset management a strategic priority,</a:t>
            </a:r>
          </a:p>
          <a:p>
            <a:pPr marL="742950" lvl="1" indent="-285750">
              <a:lnSpc>
                <a:spcPts val="2260"/>
              </a:lnSpc>
              <a:spcAft>
                <a:spcPts val="600"/>
              </a:spcAft>
              <a:buFont typeface="Arial" panose="020B0604020202020204" pitchFamily="34" charset="0"/>
              <a:buChar char="•"/>
            </a:pPr>
            <a:r>
              <a:rPr lang="en-CA" sz="1600">
                <a:latin typeface="Avenir Book" panose="02000503020000020003" pitchFamily="2" charset="0"/>
              </a:rPr>
              <a:t>Establishing a clear governance structure</a:t>
            </a:r>
          </a:p>
          <a:p>
            <a:pPr marL="742950" lvl="1" indent="-285750">
              <a:lnSpc>
                <a:spcPts val="2260"/>
              </a:lnSpc>
              <a:spcAft>
                <a:spcPts val="600"/>
              </a:spcAft>
              <a:buFont typeface="Arial" panose="020B0604020202020204" pitchFamily="34" charset="0"/>
              <a:buChar char="•"/>
            </a:pPr>
            <a:r>
              <a:rPr lang="en-CA" sz="1600">
                <a:latin typeface="Avenir Book" panose="02000503020000020003" pitchFamily="2" charset="0"/>
              </a:rPr>
              <a:t>Ensuring that asset management is adequately resourced</a:t>
            </a:r>
          </a:p>
          <a:p>
            <a:pPr marL="742950" lvl="1" indent="-285750">
              <a:lnSpc>
                <a:spcPts val="2260"/>
              </a:lnSpc>
              <a:spcAft>
                <a:spcPts val="600"/>
              </a:spcAft>
              <a:buFont typeface="Arial" panose="020B0604020202020204" pitchFamily="34" charset="0"/>
              <a:buChar char="•"/>
            </a:pPr>
            <a:r>
              <a:rPr lang="en-CA" sz="1600">
                <a:latin typeface="Avenir Book" panose="02000503020000020003" pitchFamily="2" charset="0"/>
              </a:rPr>
              <a:t>Promoting alignment between asset management planning, financial planning, and budgeting</a:t>
            </a:r>
          </a:p>
          <a:p>
            <a:pPr marL="742950" lvl="1" indent="-285750">
              <a:lnSpc>
                <a:spcPts val="2260"/>
              </a:lnSpc>
              <a:spcAft>
                <a:spcPts val="600"/>
              </a:spcAft>
              <a:buFont typeface="Arial" panose="020B0604020202020204" pitchFamily="34" charset="0"/>
              <a:buChar char="•"/>
            </a:pPr>
            <a:r>
              <a:rPr lang="en-CA" sz="1600">
                <a:latin typeface="Avenir Book" panose="02000503020000020003" pitchFamily="2" charset="0"/>
              </a:rPr>
              <a:t>Considering asset management information </a:t>
            </a:r>
            <a:br>
              <a:rPr lang="en-CA" sz="1600">
                <a:latin typeface="Avenir Book" panose="02000503020000020003" pitchFamily="2" charset="0"/>
              </a:rPr>
            </a:br>
            <a:r>
              <a:rPr lang="en-CA" sz="1600">
                <a:latin typeface="Avenir Book" panose="02000503020000020003" pitchFamily="2" charset="0"/>
              </a:rPr>
              <a:t>in all decision-making</a:t>
            </a:r>
          </a:p>
          <a:p>
            <a:pPr marL="342900" indent="-342900">
              <a:lnSpc>
                <a:spcPts val="2260"/>
              </a:lnSpc>
              <a:spcAft>
                <a:spcPts val="600"/>
              </a:spcAft>
              <a:buFont typeface="+mj-lt"/>
              <a:buAutoNum type="arabicPeriod"/>
            </a:pPr>
            <a:endParaRPr lang="en-US" sz="1600">
              <a:latin typeface="Avenir Book" panose="02000503020000020003" pitchFamily="2" charset="0"/>
            </a:endParaRPr>
          </a:p>
        </p:txBody>
      </p:sp>
      <p:sp>
        <p:nvSpPr>
          <p:cNvPr id="6" name="Rectangle 5">
            <a:extLst>
              <a:ext uri="{FF2B5EF4-FFF2-40B4-BE49-F238E27FC236}">
                <a16:creationId xmlns:a16="http://schemas.microsoft.com/office/drawing/2014/main" id="{74BFDAB2-1306-A5C6-2054-07DCC5ABBA37}"/>
              </a:ext>
            </a:extLst>
          </p:cNvPr>
          <p:cNvSpPr/>
          <p:nvPr/>
        </p:nvSpPr>
        <p:spPr>
          <a:xfrm>
            <a:off x="0" y="0"/>
            <a:ext cx="12192000" cy="697695"/>
          </a:xfrm>
          <a:prstGeom prst="rect">
            <a:avLst/>
          </a:prstGeom>
          <a:solidFill>
            <a:srgbClr val="B5213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2">
            <a:extLst>
              <a:ext uri="{FF2B5EF4-FFF2-40B4-BE49-F238E27FC236}">
                <a16:creationId xmlns:a16="http://schemas.microsoft.com/office/drawing/2014/main" id="{4F8096B7-EF17-2CA6-7E42-810C5A761E1F}"/>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Roles and Responsibilities of Key Stakeholders</a:t>
            </a:r>
          </a:p>
        </p:txBody>
      </p:sp>
      <p:pic>
        <p:nvPicPr>
          <p:cNvPr id="13" name="Picture 12" descr="A diagram of a company&#10;&#10;Description automatically generated">
            <a:extLst>
              <a:ext uri="{FF2B5EF4-FFF2-40B4-BE49-F238E27FC236}">
                <a16:creationId xmlns:a16="http://schemas.microsoft.com/office/drawing/2014/main" id="{51567C4A-B56B-E8EE-7773-A630F7A940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82595"/>
            <a:ext cx="6075405" cy="6075405"/>
          </a:xfrm>
          <a:prstGeom prst="rect">
            <a:avLst/>
          </a:prstGeom>
        </p:spPr>
      </p:pic>
      <p:sp>
        <p:nvSpPr>
          <p:cNvPr id="15" name="TextBox 14">
            <a:extLst>
              <a:ext uri="{FF2B5EF4-FFF2-40B4-BE49-F238E27FC236}">
                <a16:creationId xmlns:a16="http://schemas.microsoft.com/office/drawing/2014/main" id="{33D3DB9B-AC57-67DD-99C4-EE39C2B12182}"/>
              </a:ext>
            </a:extLst>
          </p:cNvPr>
          <p:cNvSpPr txBox="1"/>
          <p:nvPr/>
        </p:nvSpPr>
        <p:spPr>
          <a:xfrm>
            <a:off x="8709456" y="1457463"/>
            <a:ext cx="3225114" cy="646331"/>
          </a:xfrm>
          <a:prstGeom prst="rect">
            <a:avLst/>
          </a:prstGeom>
          <a:noFill/>
        </p:spPr>
        <p:txBody>
          <a:bodyPr wrap="square">
            <a:spAutoFit/>
          </a:bodyPr>
          <a:lstStyle/>
          <a:p>
            <a:r>
              <a:rPr lang="en-US">
                <a:solidFill>
                  <a:srgbClr val="B52131"/>
                </a:solidFill>
                <a:latin typeface="Avenir Medium" panose="02000503020000020003" pitchFamily="2" charset="0"/>
              </a:rPr>
              <a:t>Recommended Actions </a:t>
            </a:r>
            <a:br>
              <a:rPr lang="en-US">
                <a:solidFill>
                  <a:srgbClr val="B52131"/>
                </a:solidFill>
                <a:latin typeface="Avenir Medium" panose="02000503020000020003" pitchFamily="2" charset="0"/>
              </a:rPr>
            </a:br>
            <a:r>
              <a:rPr lang="en-US">
                <a:solidFill>
                  <a:srgbClr val="B52131"/>
                </a:solidFill>
                <a:latin typeface="Avenir Medium" panose="02000503020000020003" pitchFamily="2" charset="0"/>
              </a:rPr>
              <a:t>for Members of Council:</a:t>
            </a:r>
          </a:p>
        </p:txBody>
      </p:sp>
      <p:pic>
        <p:nvPicPr>
          <p:cNvPr id="16" name="Picture 15" descr="A red circle with dots&#10;&#10;Description automatically generated">
            <a:extLst>
              <a:ext uri="{FF2B5EF4-FFF2-40B4-BE49-F238E27FC236}">
                <a16:creationId xmlns:a16="http://schemas.microsoft.com/office/drawing/2014/main" id="{D36C4AA0-1361-83B6-698F-9F6525E8B28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09791" y="976184"/>
            <a:ext cx="1399665" cy="1399665"/>
          </a:xfrm>
          <a:prstGeom prst="rect">
            <a:avLst/>
          </a:prstGeom>
        </p:spPr>
      </p:pic>
    </p:spTree>
    <p:extLst>
      <p:ext uri="{BB962C8B-B14F-4D97-AF65-F5344CB8AC3E}">
        <p14:creationId xmlns:p14="http://schemas.microsoft.com/office/powerpoint/2010/main" val="16167976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white surface with a yellow background&#10;&#10;Description automatically generated with medium confidence">
            <a:extLst>
              <a:ext uri="{FF2B5EF4-FFF2-40B4-BE49-F238E27FC236}">
                <a16:creationId xmlns:a16="http://schemas.microsoft.com/office/drawing/2014/main" id="{996CDA53-4C65-9487-4EF1-4C60D243CBBE}"/>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B66B2C07-3F29-BD6E-8B7F-0CE639546456}"/>
              </a:ext>
            </a:extLst>
          </p:cNvPr>
          <p:cNvSpPr/>
          <p:nvPr/>
        </p:nvSpPr>
        <p:spPr>
          <a:xfrm>
            <a:off x="0" y="1524870"/>
            <a:ext cx="12192000" cy="1587843"/>
          </a:xfrm>
          <a:prstGeom prst="rect">
            <a:avLst/>
          </a:prstGeom>
          <a:solidFill>
            <a:srgbClr val="116E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A1F456AE-225D-C5DE-F95B-B5A564C850F8}"/>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800" b="1">
                <a:solidFill>
                  <a:schemeClr val="bg1"/>
                </a:solidFill>
                <a:latin typeface="Avenir Black" panose="02000503020000020003" pitchFamily="2" charset="0"/>
              </a:rPr>
              <a:t>Overview of the Ontario Regulatory Context</a:t>
            </a:r>
          </a:p>
        </p:txBody>
      </p:sp>
      <p:pic>
        <p:nvPicPr>
          <p:cNvPr id="8" name="Picture 7" descr="A green arch over a white circle&#10;&#10;Description automatically generated with medium confidence">
            <a:extLst>
              <a:ext uri="{FF2B5EF4-FFF2-40B4-BE49-F238E27FC236}">
                <a16:creationId xmlns:a16="http://schemas.microsoft.com/office/drawing/2014/main" id="{236DCEDA-05C4-3AB8-59E9-2514D50DEF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65556" y="2193921"/>
            <a:ext cx="5486400" cy="5486400"/>
          </a:xfrm>
          <a:prstGeom prst="rect">
            <a:avLst/>
          </a:prstGeom>
        </p:spPr>
      </p:pic>
    </p:spTree>
    <p:extLst>
      <p:ext uri="{BB962C8B-B14F-4D97-AF65-F5344CB8AC3E}">
        <p14:creationId xmlns:p14="http://schemas.microsoft.com/office/powerpoint/2010/main" val="35325003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224ED885-276A-147F-C849-11183183754A}"/>
              </a:ext>
            </a:extLst>
          </p:cNvPr>
          <p:cNvSpPr/>
          <p:nvPr/>
        </p:nvSpPr>
        <p:spPr>
          <a:xfrm>
            <a:off x="6503775" y="976184"/>
            <a:ext cx="5294871" cy="5607824"/>
          </a:xfrm>
          <a:prstGeom prst="roundRect">
            <a:avLst/>
          </a:prstGeom>
          <a:solidFill>
            <a:srgbClr val="116E44">
              <a:alpha val="784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562FBB5-9909-578A-C831-1632AF9A4689}"/>
              </a:ext>
            </a:extLst>
          </p:cNvPr>
          <p:cNvSpPr>
            <a:spLocks noGrp="1"/>
          </p:cNvSpPr>
          <p:nvPr>
            <p:ph idx="1"/>
          </p:nvPr>
        </p:nvSpPr>
        <p:spPr>
          <a:xfrm>
            <a:off x="479855" y="1414211"/>
            <a:ext cx="4970929" cy="4581843"/>
          </a:xfrm>
        </p:spPr>
        <p:txBody>
          <a:bodyPr>
            <a:normAutofit/>
          </a:bodyPr>
          <a:lstStyle/>
          <a:p>
            <a:pPr marL="0" indent="0">
              <a:lnSpc>
                <a:spcPts val="3100"/>
              </a:lnSpc>
              <a:buNone/>
            </a:pPr>
            <a:r>
              <a:rPr lang="en-CA" sz="2000">
                <a:solidFill>
                  <a:srgbClr val="116E44"/>
                </a:solidFill>
                <a:latin typeface="Avenir Medium" panose="02000503020000020003" pitchFamily="2" charset="0"/>
              </a:rPr>
              <a:t>Ontario municipalities are required to comply with a provincial asset management regulation (Ontario Regulation 588/17: Asset Management Planning for Municipal Infrastructure)</a:t>
            </a:r>
          </a:p>
          <a:p>
            <a:pPr lvl="1">
              <a:lnSpc>
                <a:spcPts val="2600"/>
              </a:lnSpc>
            </a:pPr>
            <a:endParaRPr lang="en-US">
              <a:latin typeface="Avenir Medium" panose="02000503020000020003" pitchFamily="2" charset="0"/>
            </a:endParaRPr>
          </a:p>
        </p:txBody>
      </p:sp>
      <p:sp>
        <p:nvSpPr>
          <p:cNvPr id="5" name="TextBox 4">
            <a:extLst>
              <a:ext uri="{FF2B5EF4-FFF2-40B4-BE49-F238E27FC236}">
                <a16:creationId xmlns:a16="http://schemas.microsoft.com/office/drawing/2014/main" id="{65CF4DE1-2B37-0636-9DC6-1C9EEF85C4E9}"/>
              </a:ext>
            </a:extLst>
          </p:cNvPr>
          <p:cNvSpPr txBox="1"/>
          <p:nvPr/>
        </p:nvSpPr>
        <p:spPr>
          <a:xfrm>
            <a:off x="6547025" y="2298312"/>
            <a:ext cx="5208370" cy="4421723"/>
          </a:xfrm>
          <a:prstGeom prst="rect">
            <a:avLst/>
          </a:prstGeom>
          <a:noFill/>
        </p:spPr>
        <p:txBody>
          <a:bodyPr wrap="square" rtlCol="0">
            <a:spAutoFit/>
          </a:bodyPr>
          <a:lstStyle/>
          <a:p>
            <a:pPr marL="342900" indent="-342900">
              <a:lnSpc>
                <a:spcPts val="2600"/>
              </a:lnSpc>
              <a:spcAft>
                <a:spcPts val="600"/>
              </a:spcAft>
              <a:buFont typeface="+mj-lt"/>
              <a:buAutoNum type="arabicPeriod"/>
            </a:pPr>
            <a:r>
              <a:rPr lang="en-CA" sz="1600">
                <a:latin typeface="Avenir Book" panose="02000503020000020003" pitchFamily="2" charset="0"/>
              </a:rPr>
              <a:t>Review and understand your municipality’s key asset management related documents, including:  </a:t>
            </a:r>
          </a:p>
          <a:p>
            <a:pPr marL="742950" lvl="1" indent="-285750">
              <a:lnSpc>
                <a:spcPts val="2600"/>
              </a:lnSpc>
              <a:spcAft>
                <a:spcPts val="600"/>
              </a:spcAft>
              <a:buFont typeface="Arial" panose="020B0604020202020204" pitchFamily="34" charset="0"/>
              <a:buChar char="•"/>
            </a:pPr>
            <a:r>
              <a:rPr lang="en-CA" sz="1600">
                <a:latin typeface="Avenir Book" panose="02000503020000020003" pitchFamily="2" charset="0"/>
              </a:rPr>
              <a:t>Strategic asset management policy</a:t>
            </a:r>
          </a:p>
          <a:p>
            <a:pPr marL="742950" lvl="1" indent="-285750">
              <a:lnSpc>
                <a:spcPts val="2600"/>
              </a:lnSpc>
              <a:spcAft>
                <a:spcPts val="600"/>
              </a:spcAft>
              <a:buFont typeface="Arial" panose="020B0604020202020204" pitchFamily="34" charset="0"/>
              <a:buChar char="•"/>
            </a:pPr>
            <a:r>
              <a:rPr lang="en-CA" sz="1600">
                <a:latin typeface="Avenir Book" panose="02000503020000020003" pitchFamily="2" charset="0"/>
              </a:rPr>
              <a:t>Asset management plan(s) </a:t>
            </a:r>
          </a:p>
          <a:p>
            <a:pPr marL="742950" lvl="1" indent="-285750">
              <a:lnSpc>
                <a:spcPts val="2600"/>
              </a:lnSpc>
              <a:spcAft>
                <a:spcPts val="600"/>
              </a:spcAft>
              <a:buFont typeface="Arial" panose="020B0604020202020204" pitchFamily="34" charset="0"/>
              <a:buChar char="•"/>
            </a:pPr>
            <a:r>
              <a:rPr lang="en-CA" sz="1600">
                <a:latin typeface="Avenir Book" panose="02000503020000020003" pitchFamily="2" charset="0"/>
              </a:rPr>
              <a:t>Other relevant local plans and documents (such as the Strategic Plan, Annual Budget, Official Plan, and Master Plans)</a:t>
            </a:r>
          </a:p>
          <a:p>
            <a:pPr marL="342900" lvl="0" indent="-342900">
              <a:lnSpc>
                <a:spcPts val="2600"/>
              </a:lnSpc>
              <a:spcAft>
                <a:spcPts val="600"/>
              </a:spcAft>
              <a:buFont typeface="+mj-lt"/>
              <a:buAutoNum type="arabicPeriod" startAt="2"/>
            </a:pPr>
            <a:r>
              <a:rPr lang="en-CA" sz="1600">
                <a:latin typeface="Avenir Book" panose="02000503020000020003" pitchFamily="2" charset="0"/>
              </a:rPr>
              <a:t>Familiarize yourself with your municipality’s state of compliance with the regulatory requirements as well as progress towards asset management goals and recommendations. </a:t>
            </a:r>
          </a:p>
          <a:p>
            <a:pPr marL="342900" indent="-342900">
              <a:buFont typeface="+mj-lt"/>
              <a:buAutoNum type="arabicPeriod" startAt="2"/>
            </a:pPr>
            <a:endParaRPr lang="en-US"/>
          </a:p>
        </p:txBody>
      </p:sp>
      <p:sp>
        <p:nvSpPr>
          <p:cNvPr id="6" name="Rectangle 5">
            <a:extLst>
              <a:ext uri="{FF2B5EF4-FFF2-40B4-BE49-F238E27FC236}">
                <a16:creationId xmlns:a16="http://schemas.microsoft.com/office/drawing/2014/main" id="{575F15CD-6EBC-9946-AE95-6C00B3BCE307}"/>
              </a:ext>
            </a:extLst>
          </p:cNvPr>
          <p:cNvSpPr/>
          <p:nvPr/>
        </p:nvSpPr>
        <p:spPr>
          <a:xfrm>
            <a:off x="0" y="0"/>
            <a:ext cx="12192000" cy="697695"/>
          </a:xfrm>
          <a:prstGeom prst="rect">
            <a:avLst/>
          </a:prstGeom>
          <a:solidFill>
            <a:srgbClr val="116E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0E683020-78ED-AB5B-7328-78E9168BB2E3}"/>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Overview of the Ontario Regulatory Context</a:t>
            </a:r>
          </a:p>
        </p:txBody>
      </p:sp>
      <p:pic>
        <p:nvPicPr>
          <p:cNvPr id="17" name="Picture 16" descr="A green circle with dots&#10;&#10;Description automatically generated">
            <a:extLst>
              <a:ext uri="{FF2B5EF4-FFF2-40B4-BE49-F238E27FC236}">
                <a16:creationId xmlns:a16="http://schemas.microsoft.com/office/drawing/2014/main" id="{F86E7A14-7916-5243-1267-8912136B22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4600" y="790252"/>
            <a:ext cx="1730048" cy="1730048"/>
          </a:xfrm>
          <a:prstGeom prst="rect">
            <a:avLst/>
          </a:prstGeom>
        </p:spPr>
      </p:pic>
      <p:sp>
        <p:nvSpPr>
          <p:cNvPr id="12" name="TextBox 11">
            <a:extLst>
              <a:ext uri="{FF2B5EF4-FFF2-40B4-BE49-F238E27FC236}">
                <a16:creationId xmlns:a16="http://schemas.microsoft.com/office/drawing/2014/main" id="{3AA02AAD-0E60-989A-E108-3E38C80144B4}"/>
              </a:ext>
            </a:extLst>
          </p:cNvPr>
          <p:cNvSpPr txBox="1"/>
          <p:nvPr/>
        </p:nvSpPr>
        <p:spPr>
          <a:xfrm>
            <a:off x="8709456" y="1457463"/>
            <a:ext cx="3225114" cy="646331"/>
          </a:xfrm>
          <a:prstGeom prst="rect">
            <a:avLst/>
          </a:prstGeom>
          <a:noFill/>
        </p:spPr>
        <p:txBody>
          <a:bodyPr wrap="square">
            <a:spAutoFit/>
          </a:bodyPr>
          <a:lstStyle/>
          <a:p>
            <a:r>
              <a:rPr lang="en-US">
                <a:solidFill>
                  <a:srgbClr val="116E44"/>
                </a:solidFill>
                <a:latin typeface="Avenir Medium" panose="02000503020000020003" pitchFamily="2" charset="0"/>
              </a:rPr>
              <a:t>Recommended Actions </a:t>
            </a:r>
            <a:br>
              <a:rPr lang="en-US">
                <a:solidFill>
                  <a:srgbClr val="116E44"/>
                </a:solidFill>
                <a:latin typeface="Avenir Medium" panose="02000503020000020003" pitchFamily="2" charset="0"/>
              </a:rPr>
            </a:br>
            <a:r>
              <a:rPr lang="en-US">
                <a:solidFill>
                  <a:srgbClr val="116E44"/>
                </a:solidFill>
                <a:latin typeface="Avenir Medium" panose="02000503020000020003" pitchFamily="2" charset="0"/>
              </a:rPr>
              <a:t>for Members of Council:</a:t>
            </a:r>
          </a:p>
        </p:txBody>
      </p:sp>
    </p:spTree>
    <p:extLst>
      <p:ext uri="{BB962C8B-B14F-4D97-AF65-F5344CB8AC3E}">
        <p14:creationId xmlns:p14="http://schemas.microsoft.com/office/powerpoint/2010/main" val="412868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white surface with a yellow background&#10;&#10;Description automatically generated with medium confidence">
            <a:extLst>
              <a:ext uri="{FF2B5EF4-FFF2-40B4-BE49-F238E27FC236}">
                <a16:creationId xmlns:a16="http://schemas.microsoft.com/office/drawing/2014/main" id="{A1270033-7C12-4F0B-D142-B8AAB20FC57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1"/>
            <a:ext cx="12192000" cy="730833"/>
          </a:xfrm>
          <a:prstGeom prst="rect">
            <a:avLst/>
          </a:prstGeom>
        </p:spPr>
      </p:pic>
      <p:sp>
        <p:nvSpPr>
          <p:cNvPr id="4" name="Content Placeholder 3">
            <a:extLst>
              <a:ext uri="{FF2B5EF4-FFF2-40B4-BE49-F238E27FC236}">
                <a16:creationId xmlns:a16="http://schemas.microsoft.com/office/drawing/2014/main" id="{E7ABF419-7D80-6676-736A-783EEBEF5948}"/>
              </a:ext>
            </a:extLst>
          </p:cNvPr>
          <p:cNvSpPr>
            <a:spLocks noGrp="1"/>
          </p:cNvSpPr>
          <p:nvPr>
            <p:ph idx="1"/>
          </p:nvPr>
        </p:nvSpPr>
        <p:spPr>
          <a:xfrm>
            <a:off x="479855" y="1311601"/>
            <a:ext cx="10515600" cy="4581843"/>
          </a:xfrm>
        </p:spPr>
        <p:txBody>
          <a:bodyPr>
            <a:normAutofit/>
          </a:bodyPr>
          <a:lstStyle/>
          <a:p>
            <a:pPr>
              <a:lnSpc>
                <a:spcPts val="3180"/>
              </a:lnSpc>
              <a:buClr>
                <a:srgbClr val="0F4443"/>
              </a:buClr>
            </a:pPr>
            <a:r>
              <a:rPr lang="en-US" sz="1800">
                <a:latin typeface="Avenir Book" panose="02000503020000020003" pitchFamily="2" charset="0"/>
              </a:rPr>
              <a:t>These slides are intended to support municipal staff in communicating with members of Council about asset management. You can use the deck as is (customizing slides as necessary), or you can select slides and include them in your own decks. </a:t>
            </a:r>
          </a:p>
          <a:p>
            <a:pPr>
              <a:lnSpc>
                <a:spcPts val="3180"/>
              </a:lnSpc>
              <a:buClr>
                <a:srgbClr val="0F4443"/>
              </a:buClr>
            </a:pPr>
            <a:r>
              <a:rPr lang="en-US" sz="1800">
                <a:latin typeface="Avenir Book" panose="02000503020000020003" pitchFamily="2" charset="0"/>
              </a:rPr>
              <a:t>NOTE: there are several slides in this deck that are included as templates, but need your info to complete them. Before presenting this deck, add your own content to slide 6 and all the relevant slides in the section called “Working Slides for Municipal Staff” (at the end of this deck). </a:t>
            </a:r>
          </a:p>
          <a:p>
            <a:pPr>
              <a:lnSpc>
                <a:spcPts val="3180"/>
              </a:lnSpc>
              <a:buClr>
                <a:srgbClr val="0F4443"/>
              </a:buClr>
            </a:pPr>
            <a:r>
              <a:rPr lang="en-US" sz="1800">
                <a:latin typeface="Avenir Book" panose="02000503020000020003" pitchFamily="2" charset="0"/>
              </a:rPr>
              <a:t>If you are not going to use the customizable templates, delete them before sharing this deck. </a:t>
            </a:r>
          </a:p>
        </p:txBody>
      </p:sp>
      <p:sp>
        <p:nvSpPr>
          <p:cNvPr id="9" name="Title 2">
            <a:extLst>
              <a:ext uri="{FF2B5EF4-FFF2-40B4-BE49-F238E27FC236}">
                <a16:creationId xmlns:a16="http://schemas.microsoft.com/office/drawing/2014/main" id="{8082CF95-7A35-366C-5406-409CE32EBF53}"/>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400" b="1">
                <a:solidFill>
                  <a:srgbClr val="0F4443"/>
                </a:solidFill>
                <a:latin typeface="Avenir Black" panose="02000503020000020003" pitchFamily="2" charset="0"/>
              </a:rPr>
              <a:t>How to Use this Slide Deck</a:t>
            </a:r>
            <a:endParaRPr lang="en-CA" sz="2400" b="1">
              <a:solidFill>
                <a:srgbClr val="0F4443"/>
              </a:solidFill>
              <a:latin typeface="Avenir Black" panose="02000503020000020003" pitchFamily="2" charset="0"/>
            </a:endParaRPr>
          </a:p>
        </p:txBody>
      </p:sp>
    </p:spTree>
    <p:extLst>
      <p:ext uri="{BB962C8B-B14F-4D97-AF65-F5344CB8AC3E}">
        <p14:creationId xmlns:p14="http://schemas.microsoft.com/office/powerpoint/2010/main" val="2207711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9CE42-6941-B393-A33E-36886EE3FB61}"/>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3E9A2-6B94-9A28-F10D-8FFE2BC5242C}"/>
              </a:ext>
            </a:extLst>
          </p:cNvPr>
          <p:cNvSpPr/>
          <p:nvPr/>
        </p:nvSpPr>
        <p:spPr>
          <a:xfrm>
            <a:off x="0" y="0"/>
            <a:ext cx="12192000" cy="697695"/>
          </a:xfrm>
          <a:prstGeom prst="rect">
            <a:avLst/>
          </a:prstGeom>
          <a:solidFill>
            <a:srgbClr val="116E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3E2E269E-063F-3143-E08C-CB3C612EB4C6}"/>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Overview of the Ontario Regulatory Context</a:t>
            </a:r>
          </a:p>
        </p:txBody>
      </p:sp>
      <p:pic>
        <p:nvPicPr>
          <p:cNvPr id="10" name="Picture 9" descr="A timeline of papers with text and numbers&#10;&#10;Description automatically generated with medium confidence">
            <a:extLst>
              <a:ext uri="{FF2B5EF4-FFF2-40B4-BE49-F238E27FC236}">
                <a16:creationId xmlns:a16="http://schemas.microsoft.com/office/drawing/2014/main" id="{8DC2F9DC-C539-290E-9E92-6A53C2774C01}"/>
              </a:ext>
            </a:extLst>
          </p:cNvPr>
          <p:cNvPicPr>
            <a:picLocks noChangeAspect="1"/>
          </p:cNvPicPr>
          <p:nvPr/>
        </p:nvPicPr>
        <p:blipFill>
          <a:blip r:embed="rId3" cstate="screen">
            <a:extLst>
              <a:ext uri="{28A0092B-C50C-407E-A947-70E740481C1C}">
                <a14:useLocalDpi xmlns:a14="http://schemas.microsoft.com/office/drawing/2010/main"/>
              </a:ext>
            </a:extLst>
          </a:blip>
          <a:srcRect b="4713"/>
          <a:stretch/>
        </p:blipFill>
        <p:spPr>
          <a:xfrm>
            <a:off x="437635" y="697695"/>
            <a:ext cx="11316730" cy="6024381"/>
          </a:xfrm>
          <a:prstGeom prst="rect">
            <a:avLst/>
          </a:prstGeom>
        </p:spPr>
      </p:pic>
    </p:spTree>
    <p:extLst>
      <p:ext uri="{BB962C8B-B14F-4D97-AF65-F5344CB8AC3E}">
        <p14:creationId xmlns:p14="http://schemas.microsoft.com/office/powerpoint/2010/main" val="3729297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white surface with a yellow background&#10;&#10;Description automatically generated with medium confidence">
            <a:extLst>
              <a:ext uri="{FF2B5EF4-FFF2-40B4-BE49-F238E27FC236}">
                <a16:creationId xmlns:a16="http://schemas.microsoft.com/office/drawing/2014/main" id="{CFDD6D6E-7614-1725-4E72-2AF9ED3DCBD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4D5B8266-6B03-7879-8D4C-8943B8034B9E}"/>
              </a:ext>
            </a:extLst>
          </p:cNvPr>
          <p:cNvSpPr/>
          <p:nvPr/>
        </p:nvSpPr>
        <p:spPr>
          <a:xfrm>
            <a:off x="0" y="1524870"/>
            <a:ext cx="12192000" cy="1587843"/>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DD0AF549-7296-B8D6-A0AF-419C00B2038D}"/>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800" b="1">
                <a:solidFill>
                  <a:schemeClr val="bg1"/>
                </a:solidFill>
                <a:latin typeface="Avenir Black" panose="02000503020000020003" pitchFamily="2" charset="0"/>
              </a:rPr>
              <a:t>Example Case Studies</a:t>
            </a:r>
          </a:p>
        </p:txBody>
      </p:sp>
      <p:pic>
        <p:nvPicPr>
          <p:cNvPr id="10" name="Picture 9" descr="A person running in blue and black&#10;&#10;Description automatically generated">
            <a:extLst>
              <a:ext uri="{FF2B5EF4-FFF2-40B4-BE49-F238E27FC236}">
                <a16:creationId xmlns:a16="http://schemas.microsoft.com/office/drawing/2014/main" id="{94A334B8-1381-BB0C-9ED8-270359A9463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97346" y="2656703"/>
            <a:ext cx="4312508" cy="4312508"/>
          </a:xfrm>
          <a:prstGeom prst="rect">
            <a:avLst/>
          </a:prstGeom>
        </p:spPr>
      </p:pic>
    </p:spTree>
    <p:extLst>
      <p:ext uri="{BB962C8B-B14F-4D97-AF65-F5344CB8AC3E}">
        <p14:creationId xmlns:p14="http://schemas.microsoft.com/office/powerpoint/2010/main" val="3724791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BDA0A-1DE7-D657-52D1-939815B1FD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9BBB6C-A764-C2D9-4EBB-FDCBB8975002}"/>
              </a:ext>
            </a:extLst>
          </p:cNvPr>
          <p:cNvSpPr>
            <a:spLocks noGrp="1"/>
          </p:cNvSpPr>
          <p:nvPr>
            <p:ph type="title"/>
          </p:nvPr>
        </p:nvSpPr>
        <p:spPr/>
        <p:txBody>
          <a:bodyPr>
            <a:normAutofit/>
          </a:bodyPr>
          <a:lstStyle/>
          <a:p>
            <a:r>
              <a:rPr lang="en-US"/>
              <a:t>Case Study 1:</a:t>
            </a:r>
            <a:r>
              <a:rPr lang="en-CA"/>
              <a:t> Moving Beyond “Worst-First” to Risk-Based Decision-Making </a:t>
            </a:r>
            <a:endParaRPr lang="en-US"/>
          </a:p>
        </p:txBody>
      </p:sp>
      <p:graphicFrame>
        <p:nvGraphicFramePr>
          <p:cNvPr id="4" name="Diagram 3">
            <a:extLst>
              <a:ext uri="{FF2B5EF4-FFF2-40B4-BE49-F238E27FC236}">
                <a16:creationId xmlns:a16="http://schemas.microsoft.com/office/drawing/2014/main" id="{1684EF6C-36B8-467E-EE1B-E02C7FB6BC79}"/>
              </a:ext>
            </a:extLst>
          </p:cNvPr>
          <p:cNvGraphicFramePr/>
          <p:nvPr>
            <p:extLst>
              <p:ext uri="{D42A27DB-BD31-4B8C-83A1-F6EECF244321}">
                <p14:modId xmlns:p14="http://schemas.microsoft.com/office/powerpoint/2010/main" val="2646260754"/>
              </p:ext>
            </p:extLst>
          </p:nvPr>
        </p:nvGraphicFramePr>
        <p:xfrm>
          <a:off x="531340" y="742600"/>
          <a:ext cx="11528855" cy="53159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8B13F717-EB88-CDB3-597E-41691787CA9B}"/>
              </a:ext>
            </a:extLst>
          </p:cNvPr>
          <p:cNvSpPr txBox="1"/>
          <p:nvPr/>
        </p:nvSpPr>
        <p:spPr>
          <a:xfrm>
            <a:off x="481912" y="859992"/>
            <a:ext cx="9602972" cy="369332"/>
          </a:xfrm>
          <a:prstGeom prst="rect">
            <a:avLst/>
          </a:prstGeom>
          <a:noFill/>
        </p:spPr>
        <p:txBody>
          <a:bodyPr wrap="square">
            <a:spAutoFit/>
          </a:bodyPr>
          <a:lstStyle/>
          <a:p>
            <a:r>
              <a:rPr lang="en-CA" sz="1800" b="1">
                <a:solidFill>
                  <a:srgbClr val="3153AC"/>
                </a:solidFill>
                <a:latin typeface="Avenir Black" panose="02000503020000020003" pitchFamily="2" charset="0"/>
              </a:rPr>
              <a:t>Scenario—</a:t>
            </a:r>
            <a:r>
              <a:rPr lang="en-CA">
                <a:latin typeface="Avenir Book" panose="02000503020000020003" pitchFamily="2" charset="0"/>
              </a:rPr>
              <a:t>The Township of Clearview Hills owns two rural bridges:</a:t>
            </a:r>
          </a:p>
        </p:txBody>
      </p:sp>
      <p:sp>
        <p:nvSpPr>
          <p:cNvPr id="5" name="Rectangle 4">
            <a:extLst>
              <a:ext uri="{FF2B5EF4-FFF2-40B4-BE49-F238E27FC236}">
                <a16:creationId xmlns:a16="http://schemas.microsoft.com/office/drawing/2014/main" id="{4BBCAB67-2630-EC3B-402A-8266D1D7C8BB}"/>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9666B770-6A1C-8FE7-D587-875F8DAEA4F5}"/>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1:</a:t>
            </a:r>
            <a:r>
              <a:rPr lang="en-CA" sz="2000" b="1">
                <a:solidFill>
                  <a:schemeClr val="bg1"/>
                </a:solidFill>
                <a:latin typeface="Avenir Black" panose="02000503020000020003" pitchFamily="2" charset="0"/>
              </a:rPr>
              <a:t> </a:t>
            </a:r>
            <a:r>
              <a:rPr lang="en-CA" sz="2000">
                <a:solidFill>
                  <a:schemeClr val="bg1"/>
                </a:solidFill>
                <a:latin typeface="Avenir Book" panose="02000503020000020003" pitchFamily="2" charset="0"/>
              </a:rPr>
              <a:t>Moving Beyond “Worst-First” to Risk-Based Decision-Making </a:t>
            </a:r>
          </a:p>
        </p:txBody>
      </p:sp>
      <p:sp>
        <p:nvSpPr>
          <p:cNvPr id="3" name="Content Placeholder 2">
            <a:extLst>
              <a:ext uri="{FF2B5EF4-FFF2-40B4-BE49-F238E27FC236}">
                <a16:creationId xmlns:a16="http://schemas.microsoft.com/office/drawing/2014/main" id="{AAD54361-F24C-D9D0-5AC6-06D81FCC0D79}"/>
              </a:ext>
            </a:extLst>
          </p:cNvPr>
          <p:cNvSpPr>
            <a:spLocks noGrp="1"/>
          </p:cNvSpPr>
          <p:nvPr>
            <p:ph idx="1"/>
          </p:nvPr>
        </p:nvSpPr>
        <p:spPr>
          <a:xfrm>
            <a:off x="531340" y="4424596"/>
            <a:ext cx="10715367" cy="2534285"/>
          </a:xfrm>
        </p:spPr>
        <p:txBody>
          <a:bodyPr>
            <a:noAutofit/>
          </a:bodyPr>
          <a:lstStyle/>
          <a:p>
            <a:pPr marL="0" indent="0">
              <a:lnSpc>
                <a:spcPts val="2800"/>
              </a:lnSpc>
              <a:spcAft>
                <a:spcPts val="600"/>
              </a:spcAft>
              <a:buNone/>
            </a:pPr>
            <a:r>
              <a:rPr lang="en-CA" sz="1800" b="1">
                <a:solidFill>
                  <a:srgbClr val="3153AC"/>
                </a:solidFill>
                <a:latin typeface="Avenir Black" panose="02000503020000020003" pitchFamily="2" charset="0"/>
              </a:rPr>
              <a:t>Details</a:t>
            </a:r>
          </a:p>
          <a:p>
            <a:pPr marL="0" indent="0">
              <a:lnSpc>
                <a:spcPts val="2600"/>
              </a:lnSpc>
              <a:spcBef>
                <a:spcPts val="0"/>
              </a:spcBef>
              <a:spcAft>
                <a:spcPts val="600"/>
              </a:spcAft>
              <a:buNone/>
            </a:pPr>
            <a:r>
              <a:rPr lang="en-CA" sz="1600">
                <a:latin typeface="Avenir Book" panose="02000503020000020003" pitchFamily="2" charset="0"/>
              </a:rPr>
              <a:t>Residents near Bridge A have been actively advocating for its replacement, citing inconvenience and longer travel times. The issue has become highly visible, with delegations to Council and local media attention.</a:t>
            </a:r>
          </a:p>
          <a:p>
            <a:pPr marL="0" indent="0">
              <a:lnSpc>
                <a:spcPts val="2600"/>
              </a:lnSpc>
              <a:spcBef>
                <a:spcPts val="0"/>
              </a:spcBef>
              <a:spcAft>
                <a:spcPts val="600"/>
              </a:spcAft>
              <a:buNone/>
            </a:pPr>
            <a:r>
              <a:rPr lang="en-CA" sz="1600">
                <a:latin typeface="Avenir Book" panose="02000503020000020003" pitchFamily="2" charset="0"/>
              </a:rPr>
              <a:t>At the same time, engineering staff have identified that Bridge B requires rehabilitation within the next 2–3 years. If not addressed, it may require load restrictions or closure, significantly impacting emergency response times, school transportation, and local economic activity.</a:t>
            </a:r>
          </a:p>
        </p:txBody>
      </p:sp>
    </p:spTree>
    <p:extLst>
      <p:ext uri="{BB962C8B-B14F-4D97-AF65-F5344CB8AC3E}">
        <p14:creationId xmlns:p14="http://schemas.microsoft.com/office/powerpoint/2010/main" val="458779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BAC25-6C08-6824-260C-4D368C02263B}"/>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28296138-83AE-DCB7-349E-BC3008E14F8B}"/>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E670100D-F656-ACBE-6E28-DA23B431C5E3}"/>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1:</a:t>
            </a:r>
            <a:r>
              <a:rPr lang="en-CA" sz="2000" b="1">
                <a:solidFill>
                  <a:schemeClr val="bg1"/>
                </a:solidFill>
                <a:latin typeface="Avenir Black" panose="02000503020000020003" pitchFamily="2" charset="0"/>
              </a:rPr>
              <a:t> </a:t>
            </a:r>
            <a:r>
              <a:rPr lang="en-CA" sz="2000">
                <a:solidFill>
                  <a:schemeClr val="bg1"/>
                </a:solidFill>
                <a:latin typeface="Avenir Book" panose="02000503020000020003" pitchFamily="2" charset="0"/>
              </a:rPr>
              <a:t>Moving Beyond “Worst-First” to Risk-Based Decision-Making </a:t>
            </a:r>
          </a:p>
        </p:txBody>
      </p:sp>
      <p:sp>
        <p:nvSpPr>
          <p:cNvPr id="8" name="Content Placeholder 2">
            <a:extLst>
              <a:ext uri="{FF2B5EF4-FFF2-40B4-BE49-F238E27FC236}">
                <a16:creationId xmlns:a16="http://schemas.microsoft.com/office/drawing/2014/main" id="{AC218D33-A8D1-CFF3-7D8C-7BA51BCC7410}"/>
              </a:ext>
            </a:extLst>
          </p:cNvPr>
          <p:cNvSpPr txBox="1">
            <a:spLocks/>
          </p:cNvSpPr>
          <p:nvPr/>
        </p:nvSpPr>
        <p:spPr>
          <a:xfrm>
            <a:off x="479855" y="920845"/>
            <a:ext cx="10715367" cy="5344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1200"/>
              </a:spcAft>
              <a:buFont typeface="Arial" panose="020B0604020202020204" pitchFamily="34" charset="0"/>
              <a:buNone/>
            </a:pPr>
            <a:r>
              <a:rPr lang="en-CA" sz="1800" b="1">
                <a:solidFill>
                  <a:srgbClr val="3153AC"/>
                </a:solidFill>
                <a:latin typeface="Avenir Black" panose="02000503020000020003" pitchFamily="2" charset="0"/>
              </a:rPr>
              <a:t>Decision Context</a:t>
            </a:r>
          </a:p>
          <a:p>
            <a:pPr marL="0" indent="0">
              <a:lnSpc>
                <a:spcPts val="2600"/>
              </a:lnSpc>
              <a:spcBef>
                <a:spcPts val="600"/>
              </a:spcBef>
              <a:spcAft>
                <a:spcPts val="600"/>
              </a:spcAft>
              <a:buClr>
                <a:srgbClr val="3153AC"/>
              </a:buClr>
              <a:buNone/>
            </a:pPr>
            <a:r>
              <a:rPr lang="en-CA" sz="1800">
                <a:latin typeface="Avenir Book" panose="02000503020000020003" pitchFamily="2" charset="0"/>
              </a:rPr>
              <a:t>A “worst-first” approach would prioritize replacing Bridge A because it is already closed and in the poorest condition. However, a risk-based approach considers:</a:t>
            </a:r>
          </a:p>
          <a:p>
            <a:pPr lvl="0">
              <a:lnSpc>
                <a:spcPts val="2600"/>
              </a:lnSpc>
              <a:spcBef>
                <a:spcPts val="600"/>
              </a:spcBef>
              <a:spcAft>
                <a:spcPts val="600"/>
              </a:spcAft>
              <a:buClr>
                <a:srgbClr val="3153AC"/>
              </a:buClr>
            </a:pPr>
            <a:r>
              <a:rPr lang="en-CA" sz="1800">
                <a:latin typeface="Avenir Book" panose="02000503020000020003" pitchFamily="2" charset="0"/>
              </a:rPr>
              <a:t>Likelihood of failure (Bridge B is deteriorating)</a:t>
            </a:r>
          </a:p>
          <a:p>
            <a:pPr lvl="0">
              <a:lnSpc>
                <a:spcPts val="2600"/>
              </a:lnSpc>
              <a:spcBef>
                <a:spcPts val="600"/>
              </a:spcBef>
              <a:spcAft>
                <a:spcPts val="600"/>
              </a:spcAft>
              <a:buClr>
                <a:srgbClr val="3153AC"/>
              </a:buClr>
            </a:pPr>
            <a:r>
              <a:rPr lang="en-CA" sz="1800">
                <a:latin typeface="Avenir Book" panose="02000503020000020003" pitchFamily="2" charset="0"/>
              </a:rPr>
              <a:t>Consequences of failure (Bridge B serves critical, high-volume traffic)</a:t>
            </a:r>
          </a:p>
          <a:p>
            <a:pPr lvl="0">
              <a:lnSpc>
                <a:spcPts val="2600"/>
              </a:lnSpc>
              <a:spcBef>
                <a:spcPts val="600"/>
              </a:spcBef>
              <a:spcAft>
                <a:spcPts val="600"/>
              </a:spcAft>
              <a:buClr>
                <a:srgbClr val="3153AC"/>
              </a:buClr>
            </a:pPr>
            <a:r>
              <a:rPr lang="en-CA" sz="1800">
                <a:latin typeface="Avenir Book" panose="02000503020000020003" pitchFamily="2" charset="0"/>
              </a:rPr>
              <a:t>Service impact (Bridge A has limited usage; alternatives exist)</a:t>
            </a:r>
          </a:p>
          <a:p>
            <a:pPr marL="0" indent="0">
              <a:lnSpc>
                <a:spcPts val="2600"/>
              </a:lnSpc>
              <a:spcBef>
                <a:spcPts val="600"/>
              </a:spcBef>
              <a:spcAft>
                <a:spcPts val="600"/>
              </a:spcAft>
              <a:buClr>
                <a:srgbClr val="3153AC"/>
              </a:buClr>
              <a:buNone/>
            </a:pPr>
            <a:r>
              <a:rPr lang="en-CA" sz="1800">
                <a:latin typeface="Avenir Book" panose="02000503020000020003" pitchFamily="2" charset="0"/>
              </a:rPr>
              <a:t>Using this lens, staff recommend:</a:t>
            </a:r>
          </a:p>
          <a:p>
            <a:pPr lvl="0">
              <a:lnSpc>
                <a:spcPts val="2600"/>
              </a:lnSpc>
              <a:spcBef>
                <a:spcPts val="600"/>
              </a:spcBef>
              <a:spcAft>
                <a:spcPts val="600"/>
              </a:spcAft>
              <a:buClr>
                <a:srgbClr val="3153AC"/>
              </a:buClr>
            </a:pPr>
            <a:r>
              <a:rPr lang="en-CA" sz="1800">
                <a:latin typeface="Avenir Book" panose="02000503020000020003" pitchFamily="2" charset="0"/>
              </a:rPr>
              <a:t>Deferring replacement of Bridge A</a:t>
            </a:r>
          </a:p>
          <a:p>
            <a:pPr lvl="0">
              <a:lnSpc>
                <a:spcPts val="2600"/>
              </a:lnSpc>
              <a:spcBef>
                <a:spcPts val="600"/>
              </a:spcBef>
              <a:spcAft>
                <a:spcPts val="600"/>
              </a:spcAft>
              <a:buClr>
                <a:srgbClr val="3153AC"/>
              </a:buClr>
            </a:pPr>
            <a:r>
              <a:rPr lang="en-CA" sz="1800">
                <a:latin typeface="Avenir Book" panose="02000503020000020003" pitchFamily="2" charset="0"/>
              </a:rPr>
              <a:t>Prioritizing rehabilitation of Bridge B to extend its service life and prevent disruption</a:t>
            </a:r>
          </a:p>
          <a:p>
            <a:pPr marL="0" indent="0">
              <a:lnSpc>
                <a:spcPts val="2600"/>
              </a:lnSpc>
              <a:spcBef>
                <a:spcPts val="600"/>
              </a:spcBef>
              <a:spcAft>
                <a:spcPts val="600"/>
              </a:spcAft>
              <a:buClr>
                <a:srgbClr val="3153AC"/>
              </a:buClr>
              <a:buNone/>
            </a:pPr>
            <a:endParaRPr lang="en-CA"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spTree>
    <p:extLst>
      <p:ext uri="{BB962C8B-B14F-4D97-AF65-F5344CB8AC3E}">
        <p14:creationId xmlns:p14="http://schemas.microsoft.com/office/powerpoint/2010/main" val="20400794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32D3D-F4C1-9D4C-DCD9-2D1D388CF1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4F652A-924C-1F81-2C70-AD3827C0B545}"/>
              </a:ext>
            </a:extLst>
          </p:cNvPr>
          <p:cNvSpPr>
            <a:spLocks noGrp="1"/>
          </p:cNvSpPr>
          <p:nvPr>
            <p:ph type="title"/>
          </p:nvPr>
        </p:nvSpPr>
        <p:spPr/>
        <p:txBody>
          <a:bodyPr>
            <a:normAutofit/>
          </a:bodyPr>
          <a:lstStyle/>
          <a:p>
            <a:r>
              <a:rPr lang="en-US"/>
              <a:t>Case Study 1:</a:t>
            </a:r>
            <a:r>
              <a:rPr lang="en-CA"/>
              <a:t> Moving Beyond “Worst-First” to Risk-Based Decision-Making </a:t>
            </a:r>
            <a:endParaRPr lang="en-US"/>
          </a:p>
        </p:txBody>
      </p:sp>
      <p:sp>
        <p:nvSpPr>
          <p:cNvPr id="4" name="Rectangle 3">
            <a:extLst>
              <a:ext uri="{FF2B5EF4-FFF2-40B4-BE49-F238E27FC236}">
                <a16:creationId xmlns:a16="http://schemas.microsoft.com/office/drawing/2014/main" id="{9E3985E6-AE6C-C9AC-5F34-B2CC8CFB45EF}"/>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AF7BA789-3C3A-8EE0-4004-5A542DC9BD7A}"/>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1:</a:t>
            </a:r>
            <a:r>
              <a:rPr lang="en-CA" sz="2000" b="1">
                <a:solidFill>
                  <a:schemeClr val="bg1"/>
                </a:solidFill>
                <a:latin typeface="Avenir Black" panose="02000503020000020003" pitchFamily="2" charset="0"/>
              </a:rPr>
              <a:t> </a:t>
            </a:r>
            <a:r>
              <a:rPr lang="en-CA" sz="2000">
                <a:solidFill>
                  <a:schemeClr val="bg1"/>
                </a:solidFill>
                <a:latin typeface="Avenir Book" panose="02000503020000020003" pitchFamily="2" charset="0"/>
              </a:rPr>
              <a:t>Moving Beyond “Worst-First” to Risk-Based Decision-Making </a:t>
            </a:r>
          </a:p>
        </p:txBody>
      </p:sp>
      <p:sp>
        <p:nvSpPr>
          <p:cNvPr id="6" name="Content Placeholder 2">
            <a:extLst>
              <a:ext uri="{FF2B5EF4-FFF2-40B4-BE49-F238E27FC236}">
                <a16:creationId xmlns:a16="http://schemas.microsoft.com/office/drawing/2014/main" id="{5242A4A4-64E1-82D7-A00C-5D1C4088ECD8}"/>
              </a:ext>
            </a:extLst>
          </p:cNvPr>
          <p:cNvSpPr txBox="1">
            <a:spLocks/>
          </p:cNvSpPr>
          <p:nvPr/>
        </p:nvSpPr>
        <p:spPr>
          <a:xfrm>
            <a:off x="479856" y="920845"/>
            <a:ext cx="10245810" cy="5344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1200"/>
              </a:spcAft>
              <a:buFont typeface="Arial" panose="020B0604020202020204" pitchFamily="34" charset="0"/>
              <a:buNone/>
            </a:pPr>
            <a:r>
              <a:rPr lang="en-CA" sz="1800" b="1">
                <a:solidFill>
                  <a:srgbClr val="3153AC"/>
                </a:solidFill>
                <a:latin typeface="Avenir Black" panose="02000503020000020003" pitchFamily="2" charset="0"/>
              </a:rPr>
              <a:t>Outcome and Key Takeaways</a:t>
            </a:r>
          </a:p>
          <a:p>
            <a:pPr marL="0" indent="0">
              <a:lnSpc>
                <a:spcPts val="2600"/>
              </a:lnSpc>
              <a:spcBef>
                <a:spcPts val="0"/>
              </a:spcBef>
              <a:spcAft>
                <a:spcPts val="600"/>
              </a:spcAft>
              <a:buNone/>
            </a:pPr>
            <a:r>
              <a:rPr lang="en-CA" sz="1800">
                <a:latin typeface="Avenir Book" panose="02000503020000020003" pitchFamily="2" charset="0"/>
              </a:rPr>
              <a:t>Council ultimately approves the rehabilitation of Bridge B, supported by clear communication about risk, service impact, and long-term value.</a:t>
            </a:r>
          </a:p>
          <a:p>
            <a:pPr marL="0" indent="0">
              <a:lnSpc>
                <a:spcPts val="2600"/>
              </a:lnSpc>
              <a:spcBef>
                <a:spcPts val="1600"/>
              </a:spcBef>
              <a:spcAft>
                <a:spcPts val="600"/>
              </a:spcAft>
              <a:buNone/>
            </a:pPr>
            <a:r>
              <a:rPr lang="en-CA" sz="1800" b="1">
                <a:solidFill>
                  <a:srgbClr val="3153AC"/>
                </a:solidFill>
                <a:latin typeface="Avenir Black" panose="02000503020000020003" pitchFamily="2" charset="0"/>
              </a:rPr>
              <a:t>Key lessons:</a:t>
            </a:r>
          </a:p>
          <a:p>
            <a:pPr lvl="0">
              <a:lnSpc>
                <a:spcPts val="2600"/>
              </a:lnSpc>
              <a:spcAft>
                <a:spcPts val="600"/>
              </a:spcAft>
              <a:buClr>
                <a:srgbClr val="3153AC"/>
              </a:buClr>
            </a:pPr>
            <a:r>
              <a:rPr lang="en-CA" sz="1800">
                <a:latin typeface="Avenir Book" panose="02000503020000020003" pitchFamily="2" charset="0"/>
              </a:rPr>
              <a:t>The “worst” asset is not always the highest priority</a:t>
            </a:r>
          </a:p>
          <a:p>
            <a:pPr lvl="0">
              <a:lnSpc>
                <a:spcPts val="2600"/>
              </a:lnSpc>
              <a:spcAft>
                <a:spcPts val="600"/>
              </a:spcAft>
              <a:buClr>
                <a:srgbClr val="3153AC"/>
              </a:buClr>
            </a:pPr>
            <a:r>
              <a:rPr lang="en-CA" sz="1800">
                <a:latin typeface="Avenir Book" panose="02000503020000020003" pitchFamily="2" charset="0"/>
              </a:rPr>
              <a:t>Risk (likelihood × consequence) provides a more complete basis for decision-making</a:t>
            </a:r>
          </a:p>
          <a:p>
            <a:pPr lvl="0">
              <a:lnSpc>
                <a:spcPts val="2600"/>
              </a:lnSpc>
              <a:spcAft>
                <a:spcPts val="600"/>
              </a:spcAft>
              <a:buClr>
                <a:srgbClr val="3153AC"/>
              </a:buClr>
            </a:pPr>
            <a:r>
              <a:rPr lang="en-CA" sz="1800">
                <a:latin typeface="Avenir Book" panose="02000503020000020003" pitchFamily="2" charset="0"/>
              </a:rPr>
              <a:t>Proactive investment in critical assets can prevent more costly and disruptive failures</a:t>
            </a:r>
          </a:p>
          <a:p>
            <a:pPr lvl="0">
              <a:lnSpc>
                <a:spcPts val="2600"/>
              </a:lnSpc>
              <a:spcAft>
                <a:spcPts val="600"/>
              </a:spcAft>
              <a:buClr>
                <a:srgbClr val="3153AC"/>
              </a:buClr>
            </a:pPr>
            <a:r>
              <a:rPr lang="en-CA" sz="1800">
                <a:latin typeface="Avenir Book" panose="02000503020000020003" pitchFamily="2" charset="0"/>
              </a:rPr>
              <a:t>Transparent communication is essential when decisions do not align with vocal public pressure</a:t>
            </a:r>
          </a:p>
          <a:p>
            <a:pPr marL="0" indent="0">
              <a:buNone/>
            </a:pPr>
            <a:endParaRPr lang="en-CA" sz="1800">
              <a:latin typeface="Avenir Book" panose="02000503020000020003" pitchFamily="2" charset="0"/>
            </a:endParaRPr>
          </a:p>
          <a:p>
            <a:pPr marL="0" indent="0">
              <a:buNone/>
            </a:pPr>
            <a:endParaRPr lang="en-CA" sz="1800">
              <a:latin typeface="Avenir Book" panose="02000503020000020003" pitchFamily="2" charset="0"/>
            </a:endParaRPr>
          </a:p>
          <a:p>
            <a:pPr marL="0" indent="0">
              <a:lnSpc>
                <a:spcPts val="2600"/>
              </a:lnSpc>
              <a:spcBef>
                <a:spcPts val="600"/>
              </a:spcBef>
              <a:spcAft>
                <a:spcPts val="600"/>
              </a:spcAft>
              <a:buClr>
                <a:srgbClr val="3153AC"/>
              </a:buClr>
              <a:buNone/>
            </a:pPr>
            <a:endParaRPr lang="en-CA"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spTree>
    <p:extLst>
      <p:ext uri="{BB962C8B-B14F-4D97-AF65-F5344CB8AC3E}">
        <p14:creationId xmlns:p14="http://schemas.microsoft.com/office/powerpoint/2010/main" val="8418760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FA42A-8B74-E600-8055-542FCA846B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5FEF3C-2114-12A4-394C-460158FF62BD}"/>
              </a:ext>
            </a:extLst>
          </p:cNvPr>
          <p:cNvSpPr>
            <a:spLocks noGrp="1"/>
          </p:cNvSpPr>
          <p:nvPr>
            <p:ph type="title"/>
          </p:nvPr>
        </p:nvSpPr>
        <p:spPr/>
        <p:txBody>
          <a:bodyPr>
            <a:normAutofit/>
          </a:bodyPr>
          <a:lstStyle/>
          <a:p>
            <a:r>
              <a:rPr lang="en-US"/>
              <a:t>Case Study 2</a:t>
            </a:r>
            <a:r>
              <a:rPr lang="en-CA"/>
              <a:t>: Finding Cost Savings Through Proactive Lifecycle Management </a:t>
            </a:r>
            <a:endParaRPr lang="en-US"/>
          </a:p>
        </p:txBody>
      </p:sp>
      <p:sp>
        <p:nvSpPr>
          <p:cNvPr id="4" name="Rectangle 3">
            <a:extLst>
              <a:ext uri="{FF2B5EF4-FFF2-40B4-BE49-F238E27FC236}">
                <a16:creationId xmlns:a16="http://schemas.microsoft.com/office/drawing/2014/main" id="{105DBD4B-52A0-A712-74AF-C6F79E623FDD}"/>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92D35877-BD16-2991-4A32-F3D30BC0FD7D}"/>
              </a:ext>
            </a:extLst>
          </p:cNvPr>
          <p:cNvSpPr txBox="1">
            <a:spLocks/>
          </p:cNvSpPr>
          <p:nvPr/>
        </p:nvSpPr>
        <p:spPr>
          <a:xfrm>
            <a:off x="479855" y="223150"/>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2</a:t>
            </a:r>
            <a:r>
              <a:rPr lang="en-CA" sz="2000" b="1">
                <a:solidFill>
                  <a:schemeClr val="bg1"/>
                </a:solidFill>
                <a:latin typeface="Avenir Black" panose="02000503020000020003" pitchFamily="2" charset="0"/>
              </a:rPr>
              <a:t>: </a:t>
            </a:r>
            <a:r>
              <a:rPr lang="en-CA" sz="2000">
                <a:solidFill>
                  <a:schemeClr val="bg1"/>
                </a:solidFill>
                <a:latin typeface="Avenir Book" panose="02000503020000020003" pitchFamily="2" charset="0"/>
              </a:rPr>
              <a:t>Finding Cost Savings Through Proactive Lifecycle Management </a:t>
            </a:r>
          </a:p>
        </p:txBody>
      </p:sp>
      <p:sp>
        <p:nvSpPr>
          <p:cNvPr id="6" name="Content Placeholder 2">
            <a:extLst>
              <a:ext uri="{FF2B5EF4-FFF2-40B4-BE49-F238E27FC236}">
                <a16:creationId xmlns:a16="http://schemas.microsoft.com/office/drawing/2014/main" id="{A9B24F54-DC92-8E92-D916-A06E5E806FB2}"/>
              </a:ext>
            </a:extLst>
          </p:cNvPr>
          <p:cNvSpPr txBox="1">
            <a:spLocks/>
          </p:cNvSpPr>
          <p:nvPr/>
        </p:nvSpPr>
        <p:spPr>
          <a:xfrm>
            <a:off x="479855" y="920845"/>
            <a:ext cx="10715367" cy="5344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1200"/>
              </a:spcAft>
              <a:buFont typeface="Arial" panose="020B0604020202020204" pitchFamily="34" charset="0"/>
              <a:buNone/>
            </a:pPr>
            <a:r>
              <a:rPr lang="en-CA" sz="1800" b="1">
                <a:solidFill>
                  <a:srgbClr val="3153AC"/>
                </a:solidFill>
                <a:latin typeface="Avenir Black" panose="02000503020000020003" pitchFamily="2" charset="0"/>
              </a:rPr>
              <a:t>Scenario</a:t>
            </a:r>
          </a:p>
          <a:p>
            <a:pPr marL="0" indent="0">
              <a:lnSpc>
                <a:spcPts val="2800"/>
              </a:lnSpc>
              <a:spcBef>
                <a:spcPts val="400"/>
              </a:spcBef>
              <a:spcAft>
                <a:spcPts val="600"/>
              </a:spcAft>
              <a:buNone/>
            </a:pPr>
            <a:r>
              <a:rPr lang="en-CA" sz="1800">
                <a:latin typeface="Avenir Book" panose="02000503020000020003" pitchFamily="2" charset="0"/>
              </a:rPr>
              <a:t>The Town of Maple Grove manages a network of local roads, many of which are reaching mid-life. Historically, the municipality has taken a reactive approach, addressing roads only when they are in poor condition.</a:t>
            </a:r>
          </a:p>
          <a:p>
            <a:pPr marL="0" indent="0">
              <a:lnSpc>
                <a:spcPts val="2800"/>
              </a:lnSpc>
              <a:spcBef>
                <a:spcPts val="400"/>
              </a:spcBef>
              <a:spcAft>
                <a:spcPts val="600"/>
              </a:spcAft>
              <a:buNone/>
            </a:pPr>
            <a:r>
              <a:rPr lang="en-CA" sz="1800">
                <a:latin typeface="Avenir Book" panose="02000503020000020003" pitchFamily="2" charset="0"/>
              </a:rPr>
              <a:t>Engineering staff identify an opportunity to implement a preventative maintenance program, including crack sealing and surface treatments, for roads currently in fair condition.</a:t>
            </a:r>
          </a:p>
          <a:p>
            <a:pPr marL="0" indent="0">
              <a:lnSpc>
                <a:spcPts val="2800"/>
              </a:lnSpc>
              <a:spcBef>
                <a:spcPts val="400"/>
              </a:spcBef>
              <a:spcAft>
                <a:spcPts val="600"/>
              </a:spcAft>
              <a:buNone/>
            </a:pPr>
            <a:r>
              <a:rPr lang="en-CA" sz="1800">
                <a:latin typeface="Avenir Book" panose="02000503020000020003" pitchFamily="2" charset="0"/>
              </a:rPr>
              <a:t>Council is presented with two options:</a:t>
            </a:r>
          </a:p>
          <a:p>
            <a:pPr lvl="0">
              <a:lnSpc>
                <a:spcPts val="2800"/>
              </a:lnSpc>
              <a:spcBef>
                <a:spcPts val="400"/>
              </a:spcBef>
              <a:spcAft>
                <a:spcPts val="600"/>
              </a:spcAft>
            </a:pPr>
            <a:r>
              <a:rPr lang="en-CA" sz="1800">
                <a:latin typeface="Avenir Book" panose="02000503020000020003" pitchFamily="2" charset="0"/>
              </a:rPr>
              <a:t>Continue the current approach, focusing on reconstructing roads once they fail</a:t>
            </a:r>
          </a:p>
          <a:p>
            <a:pPr lvl="0">
              <a:lnSpc>
                <a:spcPts val="2800"/>
              </a:lnSpc>
              <a:spcBef>
                <a:spcPts val="400"/>
              </a:spcBef>
              <a:spcAft>
                <a:spcPts val="600"/>
              </a:spcAft>
            </a:pPr>
            <a:r>
              <a:rPr lang="en-CA" sz="1800">
                <a:latin typeface="Avenir Book" panose="02000503020000020003" pitchFamily="2" charset="0"/>
              </a:rPr>
              <a:t>Invest in preventative maintenance to extend asset life and delay costly reconstruction</a:t>
            </a: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grpSp>
        <p:nvGrpSpPr>
          <p:cNvPr id="11" name="Group 10">
            <a:extLst>
              <a:ext uri="{FF2B5EF4-FFF2-40B4-BE49-F238E27FC236}">
                <a16:creationId xmlns:a16="http://schemas.microsoft.com/office/drawing/2014/main" id="{6F5CEE9D-D0AC-F567-FC19-258020C30F51}"/>
              </a:ext>
            </a:extLst>
          </p:cNvPr>
          <p:cNvGrpSpPr/>
          <p:nvPr/>
        </p:nvGrpSpPr>
        <p:grpSpPr>
          <a:xfrm>
            <a:off x="297079" y="5115574"/>
            <a:ext cx="11597841" cy="1742426"/>
            <a:chOff x="0" y="5077697"/>
            <a:chExt cx="11597841" cy="1742426"/>
          </a:xfrm>
        </p:grpSpPr>
        <p:pic>
          <p:nvPicPr>
            <p:cNvPr id="8" name="Picture 7">
              <a:extLst>
                <a:ext uri="{FF2B5EF4-FFF2-40B4-BE49-F238E27FC236}">
                  <a16:creationId xmlns:a16="http://schemas.microsoft.com/office/drawing/2014/main" id="{04145D39-1F18-B11F-B4B2-CBEF2616D26E}"/>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0" y="5077697"/>
              <a:ext cx="6943725" cy="1737360"/>
            </a:xfrm>
            <a:prstGeom prst="rect">
              <a:avLst/>
            </a:prstGeom>
          </p:spPr>
        </p:pic>
        <p:pic>
          <p:nvPicPr>
            <p:cNvPr id="9" name="Picture 8">
              <a:extLst>
                <a:ext uri="{FF2B5EF4-FFF2-40B4-BE49-F238E27FC236}">
                  <a16:creationId xmlns:a16="http://schemas.microsoft.com/office/drawing/2014/main" id="{8BCC16C3-E2AF-20DE-D2B2-44C6CCB0FB9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953146" y="5077697"/>
              <a:ext cx="2314926" cy="1737360"/>
            </a:xfrm>
            <a:prstGeom prst="rect">
              <a:avLst/>
            </a:prstGeom>
          </p:spPr>
        </p:pic>
        <p:pic>
          <p:nvPicPr>
            <p:cNvPr id="10" name="Picture 9">
              <a:extLst>
                <a:ext uri="{FF2B5EF4-FFF2-40B4-BE49-F238E27FC236}">
                  <a16:creationId xmlns:a16="http://schemas.microsoft.com/office/drawing/2014/main" id="{B0512A81-9F87-A9A3-EAEC-E53C69796E5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282914" y="5082763"/>
              <a:ext cx="2314927" cy="1737360"/>
            </a:xfrm>
            <a:prstGeom prst="rect">
              <a:avLst/>
            </a:prstGeom>
          </p:spPr>
        </p:pic>
      </p:grpSp>
    </p:spTree>
    <p:extLst>
      <p:ext uri="{BB962C8B-B14F-4D97-AF65-F5344CB8AC3E}">
        <p14:creationId xmlns:p14="http://schemas.microsoft.com/office/powerpoint/2010/main" val="19688704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DFC7A-EACC-435F-D0FB-90B119B8A7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EC9EB-56B8-CB40-834A-F6FBB42264F4}"/>
              </a:ext>
            </a:extLst>
          </p:cNvPr>
          <p:cNvSpPr>
            <a:spLocks noGrp="1"/>
          </p:cNvSpPr>
          <p:nvPr>
            <p:ph type="title"/>
          </p:nvPr>
        </p:nvSpPr>
        <p:spPr/>
        <p:txBody>
          <a:bodyPr>
            <a:normAutofit/>
          </a:bodyPr>
          <a:lstStyle/>
          <a:p>
            <a:r>
              <a:rPr lang="en-US"/>
              <a:t>Case Study 2</a:t>
            </a:r>
            <a:r>
              <a:rPr lang="en-CA"/>
              <a:t>: Finding Cost Savings Through Proactive Lifecycle Management </a:t>
            </a:r>
            <a:endParaRPr lang="en-US"/>
          </a:p>
        </p:txBody>
      </p:sp>
      <p:sp>
        <p:nvSpPr>
          <p:cNvPr id="4" name="Rectangle 3">
            <a:extLst>
              <a:ext uri="{FF2B5EF4-FFF2-40B4-BE49-F238E27FC236}">
                <a16:creationId xmlns:a16="http://schemas.microsoft.com/office/drawing/2014/main" id="{85733080-E549-60F5-E9A2-7E4D43745F2F}"/>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43892DE1-8C81-AB7E-A931-9D4771FCBD21}"/>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2</a:t>
            </a:r>
            <a:r>
              <a:rPr lang="en-CA" sz="2000" b="1">
                <a:solidFill>
                  <a:schemeClr val="bg1"/>
                </a:solidFill>
                <a:latin typeface="Avenir Black" panose="02000503020000020003" pitchFamily="2" charset="0"/>
              </a:rPr>
              <a:t>: </a:t>
            </a:r>
            <a:r>
              <a:rPr lang="en-CA" sz="2000">
                <a:solidFill>
                  <a:schemeClr val="bg1"/>
                </a:solidFill>
                <a:latin typeface="Avenir Book" panose="02000503020000020003" pitchFamily="2" charset="0"/>
              </a:rPr>
              <a:t>Finding Cost Savings Through Proactive Lifecycle Management </a:t>
            </a:r>
          </a:p>
        </p:txBody>
      </p:sp>
      <p:sp>
        <p:nvSpPr>
          <p:cNvPr id="6" name="Content Placeholder 2">
            <a:extLst>
              <a:ext uri="{FF2B5EF4-FFF2-40B4-BE49-F238E27FC236}">
                <a16:creationId xmlns:a16="http://schemas.microsoft.com/office/drawing/2014/main" id="{12BAE0F3-2564-34B0-40D2-6E0EF6C98789}"/>
              </a:ext>
            </a:extLst>
          </p:cNvPr>
          <p:cNvSpPr txBox="1">
            <a:spLocks/>
          </p:cNvSpPr>
          <p:nvPr/>
        </p:nvSpPr>
        <p:spPr>
          <a:xfrm>
            <a:off x="479855" y="920845"/>
            <a:ext cx="7592583" cy="5344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1200"/>
              </a:spcAft>
              <a:buFont typeface="Arial" panose="020B0604020202020204" pitchFamily="34" charset="0"/>
              <a:buNone/>
            </a:pPr>
            <a:r>
              <a:rPr lang="en-CA" sz="1800" b="1">
                <a:solidFill>
                  <a:srgbClr val="3153AC"/>
                </a:solidFill>
                <a:latin typeface="Avenir Black" panose="02000503020000020003" pitchFamily="2" charset="0"/>
              </a:rPr>
              <a:t>Decision Context</a:t>
            </a:r>
          </a:p>
          <a:p>
            <a:pPr marL="0" indent="0">
              <a:lnSpc>
                <a:spcPts val="2800"/>
              </a:lnSpc>
              <a:spcBef>
                <a:spcPts val="400"/>
              </a:spcBef>
              <a:spcAft>
                <a:spcPts val="600"/>
              </a:spcAft>
              <a:buNone/>
            </a:pPr>
            <a:r>
              <a:rPr lang="en-CA" sz="1800">
                <a:latin typeface="Avenir Book" panose="02000503020000020003" pitchFamily="2" charset="0"/>
              </a:rPr>
              <a:t>Initial reactions from Council raise concerns about spending money on roads that “still look fine.”</a:t>
            </a:r>
          </a:p>
          <a:p>
            <a:pPr marL="0" indent="0">
              <a:lnSpc>
                <a:spcPts val="2800"/>
              </a:lnSpc>
              <a:spcBef>
                <a:spcPts val="400"/>
              </a:spcBef>
              <a:spcAft>
                <a:spcPts val="600"/>
              </a:spcAft>
              <a:buNone/>
            </a:pPr>
            <a:r>
              <a:rPr lang="en-CA" sz="1800">
                <a:latin typeface="Avenir Book" panose="02000503020000020003" pitchFamily="2" charset="0"/>
              </a:rPr>
              <a:t>However, lifecycle analysis shows:</a:t>
            </a:r>
          </a:p>
          <a:p>
            <a:pPr lvl="0">
              <a:lnSpc>
                <a:spcPts val="2800"/>
              </a:lnSpc>
              <a:spcBef>
                <a:spcPts val="400"/>
              </a:spcBef>
              <a:spcAft>
                <a:spcPts val="600"/>
              </a:spcAft>
              <a:buClr>
                <a:srgbClr val="3153AC"/>
              </a:buClr>
            </a:pPr>
            <a:r>
              <a:rPr lang="en-CA" sz="1800">
                <a:latin typeface="Avenir Book" panose="02000503020000020003" pitchFamily="2" charset="0"/>
              </a:rPr>
              <a:t>A relatively small investment in maintenance can extend road life by 5–10 years</a:t>
            </a:r>
          </a:p>
          <a:p>
            <a:pPr lvl="0">
              <a:lnSpc>
                <a:spcPts val="2800"/>
              </a:lnSpc>
              <a:spcBef>
                <a:spcPts val="400"/>
              </a:spcBef>
              <a:spcAft>
                <a:spcPts val="600"/>
              </a:spcAft>
              <a:buClr>
                <a:srgbClr val="3153AC"/>
              </a:buClr>
            </a:pPr>
            <a:r>
              <a:rPr lang="en-CA" sz="1800">
                <a:latin typeface="Avenir Book" panose="02000503020000020003" pitchFamily="2" charset="0"/>
              </a:rPr>
              <a:t>Deferring maintenance leads to accelerated deterioration and significantly higher reconstruction costs</a:t>
            </a:r>
          </a:p>
          <a:p>
            <a:pPr lvl="0">
              <a:lnSpc>
                <a:spcPts val="2800"/>
              </a:lnSpc>
              <a:spcBef>
                <a:spcPts val="400"/>
              </a:spcBef>
              <a:spcAft>
                <a:spcPts val="600"/>
              </a:spcAft>
              <a:buClr>
                <a:srgbClr val="3153AC"/>
              </a:buClr>
            </a:pPr>
            <a:r>
              <a:rPr lang="en-CA" sz="1800">
                <a:latin typeface="Avenir Book" panose="02000503020000020003" pitchFamily="2" charset="0"/>
              </a:rPr>
              <a:t>Over time, the proactive approach allows the municipality to treat more roads within the same budget</a:t>
            </a: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pic>
        <p:nvPicPr>
          <p:cNvPr id="7" name="Picture 6" descr="TC-102A">
            <a:extLst>
              <a:ext uri="{FF2B5EF4-FFF2-40B4-BE49-F238E27FC236}">
                <a16:creationId xmlns:a16="http://schemas.microsoft.com/office/drawing/2014/main" id="{45EEBF0F-1A4B-3965-43EA-FDAAF1CB97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8915" y="1513575"/>
            <a:ext cx="3473230" cy="4572000"/>
          </a:xfrm>
          <a:prstGeom prst="rect">
            <a:avLst/>
          </a:prstGeom>
        </p:spPr>
      </p:pic>
    </p:spTree>
    <p:extLst>
      <p:ext uri="{BB962C8B-B14F-4D97-AF65-F5344CB8AC3E}">
        <p14:creationId xmlns:p14="http://schemas.microsoft.com/office/powerpoint/2010/main" val="583258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55762-8F84-5BD8-09D8-B0BF100AAA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2A5DD2-BC2C-2531-8536-D1C6D1CEA813}"/>
              </a:ext>
            </a:extLst>
          </p:cNvPr>
          <p:cNvSpPr>
            <a:spLocks noGrp="1"/>
          </p:cNvSpPr>
          <p:nvPr>
            <p:ph type="title"/>
          </p:nvPr>
        </p:nvSpPr>
        <p:spPr/>
        <p:txBody>
          <a:bodyPr>
            <a:normAutofit/>
          </a:bodyPr>
          <a:lstStyle/>
          <a:p>
            <a:r>
              <a:rPr lang="en-US"/>
              <a:t>Case Study 2</a:t>
            </a:r>
            <a:r>
              <a:rPr lang="en-CA"/>
              <a:t>: Finding Cost Savings Through Proactive Lifecycle Management </a:t>
            </a:r>
            <a:endParaRPr lang="en-US"/>
          </a:p>
        </p:txBody>
      </p:sp>
      <p:sp>
        <p:nvSpPr>
          <p:cNvPr id="4" name="Rectangle 3">
            <a:extLst>
              <a:ext uri="{FF2B5EF4-FFF2-40B4-BE49-F238E27FC236}">
                <a16:creationId xmlns:a16="http://schemas.microsoft.com/office/drawing/2014/main" id="{5823F1A9-A25F-067F-1C90-0C7732783366}"/>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9D27AE16-CFC7-F1CB-0D89-723C1F2F47C8}"/>
              </a:ext>
            </a:extLst>
          </p:cNvPr>
          <p:cNvSpPr txBox="1">
            <a:spLocks/>
          </p:cNvSpPr>
          <p:nvPr/>
        </p:nvSpPr>
        <p:spPr>
          <a:xfrm>
            <a:off x="479855" y="920845"/>
            <a:ext cx="9417907" cy="5344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600"/>
              </a:spcAft>
              <a:buFont typeface="Arial" panose="020B0604020202020204" pitchFamily="34" charset="0"/>
              <a:buNone/>
            </a:pPr>
            <a:r>
              <a:rPr lang="en-CA" sz="1800" b="1">
                <a:solidFill>
                  <a:srgbClr val="3153AC"/>
                </a:solidFill>
                <a:latin typeface="Avenir Black" panose="02000503020000020003" pitchFamily="2" charset="0"/>
              </a:rPr>
              <a:t>Outcome and Key Takeaways</a:t>
            </a:r>
          </a:p>
          <a:p>
            <a:pPr marL="0" indent="0">
              <a:lnSpc>
                <a:spcPts val="2800"/>
              </a:lnSpc>
              <a:spcBef>
                <a:spcPts val="400"/>
              </a:spcBef>
              <a:spcAft>
                <a:spcPts val="600"/>
              </a:spcAft>
              <a:buNone/>
            </a:pPr>
            <a:r>
              <a:rPr lang="en-CA" sz="1800">
                <a:latin typeface="Avenir Book" panose="02000503020000020003" pitchFamily="2" charset="0"/>
              </a:rPr>
              <a:t>Council approves a phased preventative maintenance program. Over several budget cycles, the municipality:</a:t>
            </a:r>
          </a:p>
          <a:p>
            <a:pPr lvl="0">
              <a:lnSpc>
                <a:spcPts val="2800"/>
              </a:lnSpc>
              <a:spcBef>
                <a:spcPts val="400"/>
              </a:spcBef>
              <a:spcAft>
                <a:spcPts val="600"/>
              </a:spcAft>
              <a:buClr>
                <a:srgbClr val="3153AC"/>
              </a:buClr>
            </a:pPr>
            <a:r>
              <a:rPr lang="en-CA" sz="1800">
                <a:latin typeface="Avenir Book" panose="02000503020000020003" pitchFamily="2" charset="0"/>
              </a:rPr>
              <a:t>Reduces the number of roads in poor condition</a:t>
            </a:r>
          </a:p>
          <a:p>
            <a:pPr lvl="0">
              <a:lnSpc>
                <a:spcPts val="2800"/>
              </a:lnSpc>
              <a:spcBef>
                <a:spcPts val="400"/>
              </a:spcBef>
              <a:spcAft>
                <a:spcPts val="600"/>
              </a:spcAft>
              <a:buClr>
                <a:srgbClr val="3153AC"/>
              </a:buClr>
            </a:pPr>
            <a:r>
              <a:rPr lang="en-CA" sz="1800">
                <a:latin typeface="Avenir Book" panose="02000503020000020003" pitchFamily="2" charset="0"/>
              </a:rPr>
              <a:t>Stabilizes its infrastructure backlog</a:t>
            </a:r>
          </a:p>
          <a:p>
            <a:pPr lvl="0">
              <a:lnSpc>
                <a:spcPts val="2800"/>
              </a:lnSpc>
              <a:spcBef>
                <a:spcPts val="400"/>
              </a:spcBef>
              <a:spcAft>
                <a:spcPts val="600"/>
              </a:spcAft>
              <a:buClr>
                <a:srgbClr val="3153AC"/>
              </a:buClr>
            </a:pPr>
            <a:r>
              <a:rPr lang="en-CA" sz="1800">
                <a:latin typeface="Avenir Book" panose="02000503020000020003" pitchFamily="2" charset="0"/>
              </a:rPr>
              <a:t>Achieves better overall network condition at a lower long-term cost</a:t>
            </a:r>
          </a:p>
          <a:p>
            <a:pPr marL="0" indent="0">
              <a:spcBef>
                <a:spcPts val="2200"/>
              </a:spcBef>
              <a:spcAft>
                <a:spcPts val="600"/>
              </a:spcAft>
              <a:buNone/>
            </a:pPr>
            <a:r>
              <a:rPr lang="en-CA" sz="1800" b="1">
                <a:solidFill>
                  <a:srgbClr val="3153AC"/>
                </a:solidFill>
                <a:latin typeface="Avenir Black" panose="02000503020000020003" pitchFamily="2" charset="0"/>
              </a:rPr>
              <a:t>Key Lessons</a:t>
            </a:r>
          </a:p>
          <a:p>
            <a:pPr lvl="0">
              <a:lnSpc>
                <a:spcPts val="2800"/>
              </a:lnSpc>
              <a:spcBef>
                <a:spcPts val="400"/>
              </a:spcBef>
              <a:spcAft>
                <a:spcPts val="600"/>
              </a:spcAft>
              <a:buClr>
                <a:srgbClr val="3153AC"/>
              </a:buClr>
            </a:pPr>
            <a:r>
              <a:rPr lang="en-CA" sz="1800">
                <a:latin typeface="Avenir Book" panose="02000503020000020003" pitchFamily="2" charset="0"/>
              </a:rPr>
              <a:t>The lowest upfront cost is not always the lowest long-term cost</a:t>
            </a:r>
          </a:p>
          <a:p>
            <a:pPr lvl="0">
              <a:lnSpc>
                <a:spcPts val="2800"/>
              </a:lnSpc>
              <a:spcBef>
                <a:spcPts val="400"/>
              </a:spcBef>
              <a:spcAft>
                <a:spcPts val="600"/>
              </a:spcAft>
              <a:buClr>
                <a:srgbClr val="3153AC"/>
              </a:buClr>
            </a:pPr>
            <a:r>
              <a:rPr lang="en-CA" sz="1800">
                <a:latin typeface="Avenir Book" panose="02000503020000020003" pitchFamily="2" charset="0"/>
              </a:rPr>
              <a:t>Lifecycle management supports more efficient use of limited resources</a:t>
            </a:r>
          </a:p>
          <a:p>
            <a:pPr lvl="0">
              <a:lnSpc>
                <a:spcPts val="2800"/>
              </a:lnSpc>
              <a:spcBef>
                <a:spcPts val="400"/>
              </a:spcBef>
              <a:spcAft>
                <a:spcPts val="600"/>
              </a:spcAft>
              <a:buClr>
                <a:srgbClr val="3153AC"/>
              </a:buClr>
            </a:pPr>
            <a:r>
              <a:rPr lang="en-CA" sz="1800">
                <a:latin typeface="Avenir Book" panose="02000503020000020003" pitchFamily="2" charset="0"/>
              </a:rPr>
              <a:t>Proactive strategies can reduce infrastructure deficits over time</a:t>
            </a:r>
          </a:p>
          <a:p>
            <a:pPr>
              <a:lnSpc>
                <a:spcPts val="2800"/>
              </a:lnSpc>
              <a:spcBef>
                <a:spcPts val="400"/>
              </a:spcBef>
              <a:spcAft>
                <a:spcPts val="600"/>
              </a:spcAft>
              <a:buClr>
                <a:srgbClr val="3153AC"/>
              </a:buClr>
            </a:pPr>
            <a:r>
              <a:rPr lang="en-CA" sz="1800">
                <a:latin typeface="Avenir Book" panose="02000503020000020003" pitchFamily="2" charset="0"/>
              </a:rPr>
              <a:t>Asset management helps shift decision-making from reactive to strategic </a:t>
            </a:r>
            <a:endParaRPr lang="en-US" sz="1800">
              <a:latin typeface="Avenir Book" panose="02000503020000020003" pitchFamily="2" charset="0"/>
            </a:endParaRPr>
          </a:p>
          <a:p>
            <a:pPr lvl="0"/>
            <a:endParaRPr lang="en-CA" sz="1800"/>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sp>
        <p:nvSpPr>
          <p:cNvPr id="9" name="Title 2">
            <a:extLst>
              <a:ext uri="{FF2B5EF4-FFF2-40B4-BE49-F238E27FC236}">
                <a16:creationId xmlns:a16="http://schemas.microsoft.com/office/drawing/2014/main" id="{33EC1DC0-8D8B-6B08-A6DD-18FBC1BA8B0C}"/>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2</a:t>
            </a:r>
            <a:r>
              <a:rPr lang="en-CA" sz="2000" b="1">
                <a:solidFill>
                  <a:schemeClr val="bg1"/>
                </a:solidFill>
                <a:latin typeface="Avenir Black" panose="02000503020000020003" pitchFamily="2" charset="0"/>
              </a:rPr>
              <a:t>: </a:t>
            </a:r>
            <a:r>
              <a:rPr lang="en-CA" sz="2000">
                <a:solidFill>
                  <a:schemeClr val="bg1"/>
                </a:solidFill>
                <a:latin typeface="Avenir Book" panose="02000503020000020003" pitchFamily="2" charset="0"/>
              </a:rPr>
              <a:t>Finding Cost Savings Through Proactive Lifecycle Management </a:t>
            </a:r>
          </a:p>
        </p:txBody>
      </p:sp>
    </p:spTree>
    <p:extLst>
      <p:ext uri="{BB962C8B-B14F-4D97-AF65-F5344CB8AC3E}">
        <p14:creationId xmlns:p14="http://schemas.microsoft.com/office/powerpoint/2010/main" val="1919017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8F9A4-7279-56FA-C8AD-75B9071304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9087F-08CB-E2D0-6A4C-9580F4102273}"/>
              </a:ext>
            </a:extLst>
          </p:cNvPr>
          <p:cNvSpPr>
            <a:spLocks noGrp="1"/>
          </p:cNvSpPr>
          <p:nvPr>
            <p:ph type="title"/>
          </p:nvPr>
        </p:nvSpPr>
        <p:spPr/>
        <p:txBody>
          <a:bodyPr>
            <a:normAutofit/>
          </a:bodyPr>
          <a:lstStyle/>
          <a:p>
            <a:r>
              <a:rPr lang="en-US"/>
              <a:t>Case Study </a:t>
            </a:r>
            <a:r>
              <a:rPr lang="en-CA"/>
              <a:t>3: Avoiding Health and Safety Risks Through Timely Investment </a:t>
            </a:r>
            <a:endParaRPr lang="en-US"/>
          </a:p>
        </p:txBody>
      </p:sp>
      <p:sp>
        <p:nvSpPr>
          <p:cNvPr id="4" name="Rectangle 3">
            <a:extLst>
              <a:ext uri="{FF2B5EF4-FFF2-40B4-BE49-F238E27FC236}">
                <a16:creationId xmlns:a16="http://schemas.microsoft.com/office/drawing/2014/main" id="{FDCAC688-9A63-2B60-35A3-96317D210153}"/>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BFA609F0-322C-6555-4260-D088381596CA}"/>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a:t>
            </a:r>
            <a:r>
              <a:rPr lang="en-CA" sz="2000" b="1">
                <a:solidFill>
                  <a:schemeClr val="bg1"/>
                </a:solidFill>
                <a:latin typeface="Avenir Black" panose="02000503020000020003" pitchFamily="2" charset="0"/>
              </a:rPr>
              <a:t>3: </a:t>
            </a:r>
            <a:r>
              <a:rPr lang="en-CA" sz="2000">
                <a:solidFill>
                  <a:schemeClr val="bg1"/>
                </a:solidFill>
                <a:latin typeface="Avenir Book" panose="02000503020000020003" pitchFamily="2" charset="0"/>
              </a:rPr>
              <a:t>Avoiding Health and Safety Risks Through Timely Investment </a:t>
            </a:r>
          </a:p>
        </p:txBody>
      </p:sp>
      <p:sp>
        <p:nvSpPr>
          <p:cNvPr id="6" name="Content Placeholder 2">
            <a:extLst>
              <a:ext uri="{FF2B5EF4-FFF2-40B4-BE49-F238E27FC236}">
                <a16:creationId xmlns:a16="http://schemas.microsoft.com/office/drawing/2014/main" id="{68A76F27-8197-C73D-1070-9D984598B9B0}"/>
              </a:ext>
            </a:extLst>
          </p:cNvPr>
          <p:cNvSpPr txBox="1">
            <a:spLocks/>
          </p:cNvSpPr>
          <p:nvPr/>
        </p:nvSpPr>
        <p:spPr>
          <a:xfrm>
            <a:off x="479855" y="920845"/>
            <a:ext cx="11232290" cy="21588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600"/>
              </a:spcAft>
              <a:buFont typeface="Arial" panose="020B0604020202020204" pitchFamily="34" charset="0"/>
              <a:buNone/>
            </a:pPr>
            <a:r>
              <a:rPr lang="en-CA" sz="1800" b="1">
                <a:solidFill>
                  <a:srgbClr val="3153AC"/>
                </a:solidFill>
                <a:latin typeface="Avenir Black" panose="02000503020000020003" pitchFamily="2" charset="0"/>
              </a:rPr>
              <a:t>Scenario</a:t>
            </a:r>
          </a:p>
          <a:p>
            <a:pPr marL="0" indent="0">
              <a:lnSpc>
                <a:spcPts val="2800"/>
              </a:lnSpc>
              <a:spcBef>
                <a:spcPts val="400"/>
              </a:spcBef>
              <a:spcAft>
                <a:spcPts val="600"/>
              </a:spcAft>
              <a:buNone/>
            </a:pPr>
            <a:r>
              <a:rPr lang="en-CA" sz="1800">
                <a:latin typeface="Avenir Book" panose="02000503020000020003" pitchFamily="2" charset="0"/>
              </a:rPr>
              <a:t>The Municipality of Lakeshore Valley operates a water distribution system that includes several aging watermains. One section, installed in the 1970s, has experienced an increasing number of breaks over the past five years.</a:t>
            </a:r>
          </a:p>
          <a:p>
            <a:pPr marL="0" indent="0">
              <a:lnSpc>
                <a:spcPts val="2800"/>
              </a:lnSpc>
              <a:spcBef>
                <a:spcPts val="400"/>
              </a:spcBef>
              <a:spcAft>
                <a:spcPts val="600"/>
              </a:spcAft>
              <a:buNone/>
            </a:pPr>
            <a:r>
              <a:rPr lang="en-CA" sz="1800">
                <a:latin typeface="Avenir Book" panose="02000503020000020003" pitchFamily="2" charset="0"/>
              </a:rPr>
              <a:t>While repairs have been completed as needed, staff note that:</a:t>
            </a:r>
          </a:p>
          <a:p>
            <a:pPr marL="0" indent="0">
              <a:lnSpc>
                <a:spcPts val="2800"/>
              </a:lnSpc>
              <a:spcBef>
                <a:spcPts val="400"/>
              </a:spcBef>
              <a:spcAft>
                <a:spcPts val="600"/>
              </a:spcAft>
              <a:buNone/>
            </a:pPr>
            <a:endParaRPr lang="en-US" sz="1800">
              <a:latin typeface="Avenir Book" panose="02000503020000020003" pitchFamily="2" charset="0"/>
            </a:endParaRPr>
          </a:p>
          <a:p>
            <a:pPr lvl="0"/>
            <a:endParaRPr lang="en-CA" sz="1800"/>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pic>
        <p:nvPicPr>
          <p:cNvPr id="3" name="Picture 2" descr="Impact of Water Main Breaks on Public Health – WC&amp;P Online">
            <a:extLst>
              <a:ext uri="{FF2B5EF4-FFF2-40B4-BE49-F238E27FC236}">
                <a16:creationId xmlns:a16="http://schemas.microsoft.com/office/drawing/2014/main" id="{9B3F525A-8CDB-B7FC-A1F7-E0FD215BCF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0145" y="3266076"/>
            <a:ext cx="4572000" cy="3040380"/>
          </a:xfrm>
          <a:prstGeom prst="rect">
            <a:avLst/>
          </a:prstGeom>
        </p:spPr>
      </p:pic>
      <p:sp>
        <p:nvSpPr>
          <p:cNvPr id="7" name="Content Placeholder 2">
            <a:extLst>
              <a:ext uri="{FF2B5EF4-FFF2-40B4-BE49-F238E27FC236}">
                <a16:creationId xmlns:a16="http://schemas.microsoft.com/office/drawing/2014/main" id="{96A89CC6-5995-E6E0-7AEE-E384FC7A6CA2}"/>
              </a:ext>
            </a:extLst>
          </p:cNvPr>
          <p:cNvSpPr txBox="1">
            <a:spLocks/>
          </p:cNvSpPr>
          <p:nvPr/>
        </p:nvSpPr>
        <p:spPr>
          <a:xfrm>
            <a:off x="479855" y="3079656"/>
            <a:ext cx="6660290" cy="34132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ts val="2800"/>
              </a:lnSpc>
              <a:spcBef>
                <a:spcPts val="400"/>
              </a:spcBef>
              <a:spcAft>
                <a:spcPts val="600"/>
              </a:spcAft>
              <a:buClr>
                <a:srgbClr val="3153AC"/>
              </a:buClr>
            </a:pPr>
            <a:r>
              <a:rPr lang="en-CA" sz="1800">
                <a:latin typeface="Avenir Book" panose="02000503020000020003" pitchFamily="2" charset="0"/>
              </a:rPr>
              <a:t>Break frequency is increasing</a:t>
            </a:r>
          </a:p>
          <a:p>
            <a:pPr lvl="0">
              <a:lnSpc>
                <a:spcPts val="2800"/>
              </a:lnSpc>
              <a:spcBef>
                <a:spcPts val="400"/>
              </a:spcBef>
              <a:spcAft>
                <a:spcPts val="600"/>
              </a:spcAft>
              <a:buClr>
                <a:srgbClr val="3153AC"/>
              </a:buClr>
            </a:pPr>
            <a:r>
              <a:rPr lang="en-CA" sz="1800">
                <a:latin typeface="Avenir Book" panose="02000503020000020003" pitchFamily="2" charset="0"/>
              </a:rPr>
              <a:t>The watermain serves a hospital, school, and dense residential area</a:t>
            </a:r>
          </a:p>
          <a:p>
            <a:pPr lvl="0">
              <a:lnSpc>
                <a:spcPts val="2800"/>
              </a:lnSpc>
              <a:spcBef>
                <a:spcPts val="400"/>
              </a:spcBef>
              <a:spcAft>
                <a:spcPts val="600"/>
              </a:spcAft>
              <a:buClr>
                <a:srgbClr val="3153AC"/>
              </a:buClr>
            </a:pPr>
            <a:r>
              <a:rPr lang="en-CA" sz="1800">
                <a:latin typeface="Avenir Book" panose="02000503020000020003" pitchFamily="2" charset="0"/>
              </a:rPr>
              <a:t>A major failure could result in prolonged service disruption and potential </a:t>
            </a:r>
            <a:br>
              <a:rPr lang="en-CA" sz="1800">
                <a:latin typeface="Avenir Book" panose="02000503020000020003" pitchFamily="2" charset="0"/>
              </a:rPr>
            </a:br>
            <a:r>
              <a:rPr lang="en-CA" sz="1800">
                <a:latin typeface="Avenir Book" panose="02000503020000020003" pitchFamily="2" charset="0"/>
              </a:rPr>
              <a:t>public health concerns</a:t>
            </a:r>
          </a:p>
          <a:p>
            <a:pPr marL="0" indent="0">
              <a:lnSpc>
                <a:spcPts val="2800"/>
              </a:lnSpc>
              <a:spcBef>
                <a:spcPts val="400"/>
              </a:spcBef>
              <a:spcAft>
                <a:spcPts val="600"/>
              </a:spcAft>
              <a:buNone/>
            </a:pPr>
            <a:r>
              <a:rPr lang="en-CA" sz="1800">
                <a:latin typeface="Avenir Book" panose="02000503020000020003" pitchFamily="2" charset="0"/>
              </a:rPr>
              <a:t>At the same time, other capital pressures compete for funding, including facility upgrades and road improvements.</a:t>
            </a:r>
          </a:p>
          <a:p>
            <a:pPr marL="0" indent="0">
              <a:lnSpc>
                <a:spcPts val="2800"/>
              </a:lnSpc>
              <a:spcBef>
                <a:spcPts val="400"/>
              </a:spcBef>
              <a:spcAft>
                <a:spcPts val="600"/>
              </a:spcAft>
              <a:buNone/>
            </a:pPr>
            <a:endParaRPr lang="en-US" sz="1800">
              <a:latin typeface="Avenir Book" panose="02000503020000020003" pitchFamily="2" charset="0"/>
            </a:endParaRPr>
          </a:p>
          <a:p>
            <a:pPr lvl="0"/>
            <a:endParaRPr lang="en-CA" sz="1800"/>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spTree>
    <p:extLst>
      <p:ext uri="{BB962C8B-B14F-4D97-AF65-F5344CB8AC3E}">
        <p14:creationId xmlns:p14="http://schemas.microsoft.com/office/powerpoint/2010/main" val="41119268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AA8AA-4A27-7C4B-DB68-130CD9AA1B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339D72-1E39-4B7F-1593-35D7EC0583FE}"/>
              </a:ext>
            </a:extLst>
          </p:cNvPr>
          <p:cNvSpPr>
            <a:spLocks noGrp="1"/>
          </p:cNvSpPr>
          <p:nvPr>
            <p:ph type="title"/>
          </p:nvPr>
        </p:nvSpPr>
        <p:spPr/>
        <p:txBody>
          <a:bodyPr>
            <a:normAutofit/>
          </a:bodyPr>
          <a:lstStyle/>
          <a:p>
            <a:r>
              <a:rPr lang="en-US"/>
              <a:t>Case Study </a:t>
            </a:r>
            <a:r>
              <a:rPr lang="en-CA"/>
              <a:t>3: Avoiding Health and Safety Risks Through Timely Investment </a:t>
            </a:r>
            <a:endParaRPr lang="en-US"/>
          </a:p>
        </p:txBody>
      </p:sp>
      <p:sp>
        <p:nvSpPr>
          <p:cNvPr id="4" name="Rectangle 3">
            <a:extLst>
              <a:ext uri="{FF2B5EF4-FFF2-40B4-BE49-F238E27FC236}">
                <a16:creationId xmlns:a16="http://schemas.microsoft.com/office/drawing/2014/main" id="{239E0D7C-C9BE-0B31-24BF-E99A2AAC99F2}"/>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A956D87D-685A-7D0D-9ED5-4AA597404B41}"/>
              </a:ext>
            </a:extLst>
          </p:cNvPr>
          <p:cNvSpPr txBox="1">
            <a:spLocks/>
          </p:cNvSpPr>
          <p:nvPr/>
        </p:nvSpPr>
        <p:spPr>
          <a:xfrm>
            <a:off x="479855" y="920845"/>
            <a:ext cx="6020958" cy="53440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600"/>
              </a:spcAft>
              <a:buFont typeface="Arial" panose="020B0604020202020204" pitchFamily="34" charset="0"/>
              <a:buNone/>
            </a:pPr>
            <a:r>
              <a:rPr lang="en-CA" sz="1800" b="1" dirty="0">
                <a:solidFill>
                  <a:srgbClr val="3153AC"/>
                </a:solidFill>
                <a:latin typeface="Avenir Black" panose="02000503020000020003" pitchFamily="2" charset="0"/>
              </a:rPr>
              <a:t>Decision Context</a:t>
            </a:r>
          </a:p>
          <a:p>
            <a:pPr marL="0" indent="0">
              <a:lnSpc>
                <a:spcPts val="2800"/>
              </a:lnSpc>
              <a:spcBef>
                <a:spcPts val="400"/>
              </a:spcBef>
              <a:spcAft>
                <a:spcPts val="600"/>
              </a:spcAft>
              <a:buNone/>
            </a:pPr>
            <a:r>
              <a:rPr lang="en-CA" sz="1800" dirty="0">
                <a:latin typeface="Avenir Book" panose="02000503020000020003" pitchFamily="2" charset="0"/>
              </a:rPr>
              <a:t>Council must decide whether to:</a:t>
            </a:r>
          </a:p>
          <a:p>
            <a:pPr lvl="0">
              <a:lnSpc>
                <a:spcPts val="2800"/>
              </a:lnSpc>
              <a:spcBef>
                <a:spcPts val="400"/>
              </a:spcBef>
              <a:spcAft>
                <a:spcPts val="600"/>
              </a:spcAft>
              <a:buClr>
                <a:srgbClr val="3153AC"/>
              </a:buClr>
            </a:pPr>
            <a:r>
              <a:rPr lang="en-CA" sz="1800" dirty="0">
                <a:latin typeface="Avenir Book" panose="02000503020000020003" pitchFamily="2" charset="0"/>
              </a:rPr>
              <a:t>Continue reactive repairs as breaks occur</a:t>
            </a:r>
          </a:p>
          <a:p>
            <a:pPr lvl="0">
              <a:lnSpc>
                <a:spcPts val="2800"/>
              </a:lnSpc>
              <a:spcBef>
                <a:spcPts val="400"/>
              </a:spcBef>
              <a:spcAft>
                <a:spcPts val="600"/>
              </a:spcAft>
              <a:buClr>
                <a:srgbClr val="3153AC"/>
              </a:buClr>
            </a:pPr>
            <a:r>
              <a:rPr lang="en-CA" sz="1800" dirty="0">
                <a:latin typeface="Avenir Book" panose="02000503020000020003" pitchFamily="2" charset="0"/>
              </a:rPr>
              <a:t>Proactively replace the high-risk watermain segment</a:t>
            </a:r>
          </a:p>
          <a:p>
            <a:pPr marL="0" indent="0">
              <a:lnSpc>
                <a:spcPts val="2800"/>
              </a:lnSpc>
              <a:spcBef>
                <a:spcPts val="400"/>
              </a:spcBef>
              <a:spcAft>
                <a:spcPts val="600"/>
              </a:spcAft>
              <a:buNone/>
            </a:pPr>
            <a:r>
              <a:rPr lang="en-CA" sz="1800" dirty="0">
                <a:latin typeface="Avenir Book" panose="02000503020000020003" pitchFamily="2" charset="0"/>
              </a:rPr>
              <a:t>Asset management analysis highlights:</a:t>
            </a:r>
          </a:p>
          <a:p>
            <a:pPr lvl="0">
              <a:lnSpc>
                <a:spcPts val="2800"/>
              </a:lnSpc>
              <a:spcBef>
                <a:spcPts val="400"/>
              </a:spcBef>
              <a:spcAft>
                <a:spcPts val="600"/>
              </a:spcAft>
            </a:pPr>
            <a:r>
              <a:rPr lang="en-CA" sz="1800" dirty="0">
                <a:latin typeface="Avenir Book" panose="02000503020000020003" pitchFamily="2" charset="0"/>
              </a:rPr>
              <a:t>High consequence of failure (critical services, vulnerable populations)</a:t>
            </a:r>
          </a:p>
          <a:p>
            <a:pPr lvl="0">
              <a:lnSpc>
                <a:spcPts val="2800"/>
              </a:lnSpc>
              <a:spcBef>
                <a:spcPts val="400"/>
              </a:spcBef>
              <a:spcAft>
                <a:spcPts val="600"/>
              </a:spcAft>
            </a:pPr>
            <a:r>
              <a:rPr lang="en-CA" sz="1800" dirty="0">
                <a:latin typeface="Avenir Book" panose="02000503020000020003" pitchFamily="2" charset="0"/>
              </a:rPr>
              <a:t>Increasing likelihood of failure based on asset condition and break history</a:t>
            </a:r>
          </a:p>
          <a:p>
            <a:pPr lvl="0">
              <a:lnSpc>
                <a:spcPts val="2800"/>
              </a:lnSpc>
              <a:spcBef>
                <a:spcPts val="400"/>
              </a:spcBef>
              <a:spcAft>
                <a:spcPts val="600"/>
              </a:spcAft>
            </a:pPr>
            <a:r>
              <a:rPr lang="en-CA" sz="1800" dirty="0">
                <a:latin typeface="Avenir Book" panose="02000503020000020003" pitchFamily="2" charset="0"/>
              </a:rPr>
              <a:t>Potential costs associated with emergency response, service disruption, and reputational impact</a:t>
            </a:r>
          </a:p>
          <a:p>
            <a:pPr marL="0" indent="0">
              <a:lnSpc>
                <a:spcPts val="2800"/>
              </a:lnSpc>
              <a:spcBef>
                <a:spcPts val="400"/>
              </a:spcBef>
              <a:spcAft>
                <a:spcPts val="600"/>
              </a:spcAft>
              <a:buNone/>
            </a:pPr>
            <a:endParaRPr lang="en-US" sz="1800" dirty="0">
              <a:latin typeface="Avenir Book" panose="02000503020000020003" pitchFamily="2" charset="0"/>
            </a:endParaRPr>
          </a:p>
          <a:p>
            <a:pPr marL="0" indent="0">
              <a:lnSpc>
                <a:spcPts val="2800"/>
              </a:lnSpc>
              <a:spcBef>
                <a:spcPts val="400"/>
              </a:spcBef>
              <a:spcAft>
                <a:spcPts val="600"/>
              </a:spcAft>
              <a:buNone/>
            </a:pPr>
            <a:endParaRPr lang="en-US" sz="1800" dirty="0">
              <a:latin typeface="Avenir Book" panose="02000503020000020003" pitchFamily="2" charset="0"/>
            </a:endParaRPr>
          </a:p>
          <a:p>
            <a:pPr lvl="0"/>
            <a:endParaRPr lang="en-CA" sz="1800" dirty="0"/>
          </a:p>
          <a:p>
            <a:pPr marL="0" indent="0">
              <a:lnSpc>
                <a:spcPts val="2800"/>
              </a:lnSpc>
              <a:spcBef>
                <a:spcPts val="400"/>
              </a:spcBef>
              <a:spcAft>
                <a:spcPts val="600"/>
              </a:spcAft>
              <a:buNone/>
            </a:pPr>
            <a:endParaRPr lang="en-US" sz="1800" dirty="0">
              <a:latin typeface="Avenir Book" panose="02000503020000020003" pitchFamily="2" charset="0"/>
            </a:endParaRPr>
          </a:p>
          <a:p>
            <a:pPr marL="0" indent="0">
              <a:lnSpc>
                <a:spcPts val="2800"/>
              </a:lnSpc>
              <a:spcBef>
                <a:spcPts val="400"/>
              </a:spcBef>
              <a:spcAft>
                <a:spcPts val="600"/>
              </a:spcAft>
              <a:buNone/>
            </a:pPr>
            <a:endParaRPr lang="en-US" sz="1800" dirty="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dirty="0">
              <a:solidFill>
                <a:srgbClr val="3153AC"/>
              </a:solidFill>
              <a:latin typeface="Avenir Black" panose="02000503020000020003" pitchFamily="2" charset="0"/>
            </a:endParaRPr>
          </a:p>
        </p:txBody>
      </p:sp>
      <p:sp>
        <p:nvSpPr>
          <p:cNvPr id="7" name="Title 2">
            <a:extLst>
              <a:ext uri="{FF2B5EF4-FFF2-40B4-BE49-F238E27FC236}">
                <a16:creationId xmlns:a16="http://schemas.microsoft.com/office/drawing/2014/main" id="{584B1CF0-C42F-34DE-3199-A535833A0506}"/>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a:t>
            </a:r>
            <a:r>
              <a:rPr lang="en-CA" sz="2000" b="1">
                <a:solidFill>
                  <a:schemeClr val="bg1"/>
                </a:solidFill>
                <a:latin typeface="Avenir Black" panose="02000503020000020003" pitchFamily="2" charset="0"/>
              </a:rPr>
              <a:t>3: </a:t>
            </a:r>
            <a:r>
              <a:rPr lang="en-CA" sz="2000">
                <a:solidFill>
                  <a:schemeClr val="bg1"/>
                </a:solidFill>
                <a:latin typeface="Avenir Book" panose="02000503020000020003" pitchFamily="2" charset="0"/>
              </a:rPr>
              <a:t>Avoiding Health and Safety Risks Through Timely Investment </a:t>
            </a:r>
          </a:p>
        </p:txBody>
      </p:sp>
      <p:pic>
        <p:nvPicPr>
          <p:cNvPr id="3" name="Picture 2" descr="Water Main Break? Emergency Water Main Repair Instructions | Gravity  Plumbing &amp; Heating">
            <a:extLst>
              <a:ext uri="{FF2B5EF4-FFF2-40B4-BE49-F238E27FC236}">
                <a16:creationId xmlns:a16="http://schemas.microsoft.com/office/drawing/2014/main" id="{E117B5F4-5078-3981-EAB9-A22CAF51E69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82945" y="1752600"/>
            <a:ext cx="5029200" cy="3352800"/>
          </a:xfrm>
          <a:prstGeom prst="rect">
            <a:avLst/>
          </a:prstGeom>
        </p:spPr>
      </p:pic>
    </p:spTree>
    <p:extLst>
      <p:ext uri="{BB962C8B-B14F-4D97-AF65-F5344CB8AC3E}">
        <p14:creationId xmlns:p14="http://schemas.microsoft.com/office/powerpoint/2010/main" val="1244986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A086B45-A5DF-E682-89F1-01E97AD51CAC}"/>
              </a:ext>
            </a:extLst>
          </p:cNvPr>
          <p:cNvSpPr>
            <a:spLocks noGrp="1"/>
          </p:cNvSpPr>
          <p:nvPr>
            <p:ph idx="1"/>
          </p:nvPr>
        </p:nvSpPr>
        <p:spPr>
          <a:xfrm>
            <a:off x="838200" y="1138075"/>
            <a:ext cx="10515600" cy="4581843"/>
          </a:xfrm>
        </p:spPr>
        <p:txBody>
          <a:bodyPr>
            <a:noAutofit/>
          </a:bodyPr>
          <a:lstStyle/>
          <a:p>
            <a:pPr>
              <a:lnSpc>
                <a:spcPts val="3160"/>
              </a:lnSpc>
              <a:buClr>
                <a:srgbClr val="0F4443"/>
              </a:buClr>
            </a:pPr>
            <a:r>
              <a:rPr lang="en-US" sz="1800">
                <a:latin typeface="Avenir Book" panose="02000503020000020003" pitchFamily="2" charset="0"/>
              </a:rPr>
              <a:t>Why Asset Management Matters</a:t>
            </a:r>
          </a:p>
          <a:p>
            <a:pPr>
              <a:lnSpc>
                <a:spcPts val="3160"/>
              </a:lnSpc>
              <a:buClr>
                <a:srgbClr val="0F4443"/>
              </a:buClr>
            </a:pPr>
            <a:r>
              <a:rPr lang="en-US" sz="1800">
                <a:latin typeface="Avenir Book" panose="02000503020000020003" pitchFamily="2" charset="0"/>
              </a:rPr>
              <a:t>Principles of Asset Management</a:t>
            </a:r>
          </a:p>
          <a:p>
            <a:pPr>
              <a:lnSpc>
                <a:spcPts val="3160"/>
              </a:lnSpc>
              <a:buClr>
                <a:srgbClr val="0F4443"/>
              </a:buClr>
            </a:pPr>
            <a:r>
              <a:rPr lang="en-US" sz="1800">
                <a:latin typeface="Avenir Book" panose="02000503020000020003" pitchFamily="2" charset="0"/>
              </a:rPr>
              <a:t>Key Elements of Asset Management</a:t>
            </a:r>
          </a:p>
          <a:p>
            <a:pPr>
              <a:lnSpc>
                <a:spcPts val="3160"/>
              </a:lnSpc>
              <a:buClr>
                <a:srgbClr val="0F4443"/>
              </a:buClr>
            </a:pPr>
            <a:r>
              <a:rPr lang="en-US" sz="1800">
                <a:latin typeface="Avenir Book" panose="02000503020000020003" pitchFamily="2" charset="0"/>
              </a:rPr>
              <a:t>Roles and Responsibilities of Key Stakeholders</a:t>
            </a:r>
          </a:p>
          <a:p>
            <a:pPr>
              <a:lnSpc>
                <a:spcPts val="3160"/>
              </a:lnSpc>
              <a:buClr>
                <a:srgbClr val="0F4443"/>
              </a:buClr>
            </a:pPr>
            <a:r>
              <a:rPr lang="en-US" sz="1800">
                <a:latin typeface="Avenir Book" panose="02000503020000020003" pitchFamily="2" charset="0"/>
              </a:rPr>
              <a:t>Overview of the Ontario Regulatory Context</a:t>
            </a:r>
          </a:p>
          <a:p>
            <a:pPr>
              <a:lnSpc>
                <a:spcPts val="3160"/>
              </a:lnSpc>
              <a:buClr>
                <a:srgbClr val="0F4443"/>
              </a:buClr>
            </a:pPr>
            <a:r>
              <a:rPr lang="en-US" sz="1800">
                <a:latin typeface="Avenir Book" panose="02000503020000020003" pitchFamily="2" charset="0"/>
              </a:rPr>
              <a:t>Example Case Studies</a:t>
            </a:r>
          </a:p>
          <a:p>
            <a:pPr>
              <a:lnSpc>
                <a:spcPts val="3160"/>
              </a:lnSpc>
              <a:buClr>
                <a:srgbClr val="0F4443"/>
              </a:buClr>
            </a:pPr>
            <a:r>
              <a:rPr lang="en-US" sz="1800">
                <a:latin typeface="Avenir Book" panose="02000503020000020003" pitchFamily="2" charset="0"/>
              </a:rPr>
              <a:t>Working Slides for Municipal Staff:</a:t>
            </a:r>
          </a:p>
          <a:p>
            <a:pPr lvl="1">
              <a:lnSpc>
                <a:spcPts val="3160"/>
              </a:lnSpc>
              <a:buClr>
                <a:srgbClr val="0F4443"/>
              </a:buClr>
              <a:buFont typeface="Arial" panose="020B0604020202020204" pitchFamily="34" charset="0"/>
              <a:buChar char="•"/>
            </a:pPr>
            <a:r>
              <a:rPr lang="en-US" sz="1800">
                <a:latin typeface="Avenir Book" panose="02000503020000020003" pitchFamily="2" charset="0"/>
              </a:rPr>
              <a:t>Tips for Developing your own Case Study</a:t>
            </a:r>
          </a:p>
          <a:p>
            <a:pPr lvl="1">
              <a:lnSpc>
                <a:spcPts val="3160"/>
              </a:lnSpc>
              <a:buClr>
                <a:srgbClr val="0F4443"/>
              </a:buClr>
              <a:buFont typeface="Arial" panose="020B0604020202020204" pitchFamily="34" charset="0"/>
              <a:buChar char="•"/>
            </a:pPr>
            <a:r>
              <a:rPr lang="en-US" sz="1800">
                <a:latin typeface="Avenir Book" panose="02000503020000020003" pitchFamily="2" charset="0"/>
              </a:rPr>
              <a:t>State of Infrastructure Template</a:t>
            </a:r>
          </a:p>
        </p:txBody>
      </p:sp>
      <p:pic>
        <p:nvPicPr>
          <p:cNvPr id="2" name="Picture 1" descr="A white surface with a yellow background&#10;&#10;Description automatically generated with medium confidence">
            <a:extLst>
              <a:ext uri="{FF2B5EF4-FFF2-40B4-BE49-F238E27FC236}">
                <a16:creationId xmlns:a16="http://schemas.microsoft.com/office/drawing/2014/main" id="{8028E92E-4B87-0640-4A77-3743E3C31E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2192000" cy="730833"/>
          </a:xfrm>
          <a:prstGeom prst="rect">
            <a:avLst/>
          </a:prstGeom>
        </p:spPr>
      </p:pic>
      <p:sp>
        <p:nvSpPr>
          <p:cNvPr id="5" name="Title 2">
            <a:extLst>
              <a:ext uri="{FF2B5EF4-FFF2-40B4-BE49-F238E27FC236}">
                <a16:creationId xmlns:a16="http://schemas.microsoft.com/office/drawing/2014/main" id="{599CC9E8-B7EB-B33A-B9B5-64FCAD643453}"/>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rgbClr val="0F4443"/>
                </a:solidFill>
                <a:latin typeface="Avenir Black" panose="02000503020000020003" pitchFamily="2" charset="0"/>
              </a:rPr>
              <a:t>Overview</a:t>
            </a:r>
          </a:p>
        </p:txBody>
      </p:sp>
    </p:spTree>
    <p:extLst>
      <p:ext uri="{BB962C8B-B14F-4D97-AF65-F5344CB8AC3E}">
        <p14:creationId xmlns:p14="http://schemas.microsoft.com/office/powerpoint/2010/main" val="3109317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C8EB97-EFF8-37B7-8C4B-21572DFEDCE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258731-60D8-C17D-3534-C0F8EEB7D707}"/>
              </a:ext>
            </a:extLst>
          </p:cNvPr>
          <p:cNvSpPr>
            <a:spLocks noGrp="1"/>
          </p:cNvSpPr>
          <p:nvPr>
            <p:ph type="title"/>
          </p:nvPr>
        </p:nvSpPr>
        <p:spPr/>
        <p:txBody>
          <a:bodyPr>
            <a:normAutofit/>
          </a:bodyPr>
          <a:lstStyle/>
          <a:p>
            <a:r>
              <a:rPr lang="en-US"/>
              <a:t>Case Study </a:t>
            </a:r>
            <a:r>
              <a:rPr lang="en-CA"/>
              <a:t>3: Avoiding Health and Safety Risks Through Timely Investment </a:t>
            </a:r>
            <a:endParaRPr lang="en-US"/>
          </a:p>
        </p:txBody>
      </p:sp>
      <p:sp>
        <p:nvSpPr>
          <p:cNvPr id="4" name="Rectangle 3">
            <a:extLst>
              <a:ext uri="{FF2B5EF4-FFF2-40B4-BE49-F238E27FC236}">
                <a16:creationId xmlns:a16="http://schemas.microsoft.com/office/drawing/2014/main" id="{ECBA00B8-1E70-2A80-B8B6-A1989A9792E1}"/>
              </a:ext>
            </a:extLst>
          </p:cNvPr>
          <p:cNvSpPr/>
          <p:nvPr/>
        </p:nvSpPr>
        <p:spPr>
          <a:xfrm>
            <a:off x="0" y="0"/>
            <a:ext cx="12192000" cy="697695"/>
          </a:xfrm>
          <a:prstGeom prst="rect">
            <a:avLst/>
          </a:prstGeom>
          <a:solidFill>
            <a:srgbClr val="3153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4436205B-58F4-BC6D-DB99-8437178BE009}"/>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US" sz="2000" b="1">
                <a:solidFill>
                  <a:schemeClr val="bg1"/>
                </a:solidFill>
                <a:latin typeface="Avenir Black" panose="02000503020000020003" pitchFamily="2" charset="0"/>
              </a:rPr>
              <a:t>Case Study </a:t>
            </a:r>
            <a:r>
              <a:rPr lang="en-CA" sz="2000" b="1">
                <a:solidFill>
                  <a:schemeClr val="bg1"/>
                </a:solidFill>
                <a:latin typeface="Avenir Black" panose="02000503020000020003" pitchFamily="2" charset="0"/>
              </a:rPr>
              <a:t>3: </a:t>
            </a:r>
            <a:r>
              <a:rPr lang="en-CA" sz="2000">
                <a:solidFill>
                  <a:schemeClr val="bg1"/>
                </a:solidFill>
                <a:latin typeface="Avenir Book" panose="02000503020000020003" pitchFamily="2" charset="0"/>
              </a:rPr>
              <a:t>Avoiding Health and Safety Risks Through Timely Investment </a:t>
            </a:r>
          </a:p>
        </p:txBody>
      </p:sp>
      <p:sp>
        <p:nvSpPr>
          <p:cNvPr id="6" name="Content Placeholder 2">
            <a:extLst>
              <a:ext uri="{FF2B5EF4-FFF2-40B4-BE49-F238E27FC236}">
                <a16:creationId xmlns:a16="http://schemas.microsoft.com/office/drawing/2014/main" id="{B6AE7D41-6153-6E1B-903E-2D74A1FF238A}"/>
              </a:ext>
            </a:extLst>
          </p:cNvPr>
          <p:cNvSpPr txBox="1">
            <a:spLocks/>
          </p:cNvSpPr>
          <p:nvPr/>
        </p:nvSpPr>
        <p:spPr>
          <a:xfrm>
            <a:off x="479855" y="920845"/>
            <a:ext cx="9417907" cy="57140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800"/>
              </a:lnSpc>
              <a:spcAft>
                <a:spcPts val="600"/>
              </a:spcAft>
              <a:buFont typeface="Arial" panose="020B0604020202020204" pitchFamily="34" charset="0"/>
              <a:buNone/>
            </a:pPr>
            <a:r>
              <a:rPr lang="en-CA" sz="1800" b="1">
                <a:solidFill>
                  <a:srgbClr val="3153AC"/>
                </a:solidFill>
                <a:latin typeface="Avenir Black" panose="02000503020000020003" pitchFamily="2" charset="0"/>
              </a:rPr>
              <a:t>Outcome and Key Takeaways</a:t>
            </a:r>
          </a:p>
          <a:p>
            <a:pPr marL="0" indent="0">
              <a:lnSpc>
                <a:spcPts val="2800"/>
              </a:lnSpc>
              <a:spcBef>
                <a:spcPts val="400"/>
              </a:spcBef>
              <a:spcAft>
                <a:spcPts val="600"/>
              </a:spcAft>
              <a:buNone/>
            </a:pPr>
            <a:r>
              <a:rPr lang="en-CA" sz="1800">
                <a:latin typeface="Avenir Book" panose="02000503020000020003" pitchFamily="2" charset="0"/>
              </a:rPr>
              <a:t>Council approves the proactive replacement of the watermain segment, prioritizing it over lower-risk projects.</a:t>
            </a:r>
          </a:p>
          <a:p>
            <a:pPr marL="0" indent="0">
              <a:lnSpc>
                <a:spcPts val="2800"/>
              </a:lnSpc>
              <a:spcBef>
                <a:spcPts val="400"/>
              </a:spcBef>
              <a:spcAft>
                <a:spcPts val="600"/>
              </a:spcAft>
              <a:buNone/>
            </a:pPr>
            <a:r>
              <a:rPr lang="en-CA" sz="1800">
                <a:latin typeface="Avenir Book" panose="02000503020000020003" pitchFamily="2" charset="0"/>
              </a:rPr>
              <a:t>As a result, the municipality:</a:t>
            </a:r>
          </a:p>
          <a:p>
            <a:pPr lvl="0">
              <a:lnSpc>
                <a:spcPts val="2800"/>
              </a:lnSpc>
              <a:spcBef>
                <a:spcPts val="400"/>
              </a:spcBef>
              <a:spcAft>
                <a:spcPts val="600"/>
              </a:spcAft>
            </a:pPr>
            <a:r>
              <a:rPr lang="en-CA" sz="1800">
                <a:latin typeface="Avenir Book" panose="02000503020000020003" pitchFamily="2" charset="0"/>
              </a:rPr>
              <a:t>Reduces the risk of major service disruption</a:t>
            </a:r>
          </a:p>
          <a:p>
            <a:pPr lvl="0">
              <a:lnSpc>
                <a:spcPts val="2800"/>
              </a:lnSpc>
              <a:spcBef>
                <a:spcPts val="400"/>
              </a:spcBef>
              <a:spcAft>
                <a:spcPts val="600"/>
              </a:spcAft>
            </a:pPr>
            <a:r>
              <a:rPr lang="en-CA" sz="1800">
                <a:latin typeface="Avenir Book" panose="02000503020000020003" pitchFamily="2" charset="0"/>
              </a:rPr>
              <a:t>Improves reliability for critical community services</a:t>
            </a:r>
          </a:p>
          <a:p>
            <a:pPr lvl="0">
              <a:lnSpc>
                <a:spcPts val="2800"/>
              </a:lnSpc>
              <a:spcBef>
                <a:spcPts val="400"/>
              </a:spcBef>
              <a:spcAft>
                <a:spcPts val="600"/>
              </a:spcAft>
            </a:pPr>
            <a:r>
              <a:rPr lang="en-CA" sz="1800">
                <a:latin typeface="Avenir Book" panose="02000503020000020003" pitchFamily="2" charset="0"/>
              </a:rPr>
              <a:t>Avoids higher emergency repair costs and potential liability</a:t>
            </a:r>
          </a:p>
          <a:p>
            <a:pPr marL="0" indent="0">
              <a:spcBef>
                <a:spcPts val="2200"/>
              </a:spcBef>
              <a:spcAft>
                <a:spcPts val="600"/>
              </a:spcAft>
              <a:buNone/>
            </a:pPr>
            <a:r>
              <a:rPr lang="en-CA" sz="1800" b="1">
                <a:solidFill>
                  <a:srgbClr val="3153AC"/>
                </a:solidFill>
                <a:latin typeface="Avenir Black" panose="02000503020000020003" pitchFamily="2" charset="0"/>
              </a:rPr>
              <a:t>Key Lessons</a:t>
            </a:r>
          </a:p>
          <a:p>
            <a:pPr lvl="0">
              <a:lnSpc>
                <a:spcPts val="2800"/>
              </a:lnSpc>
              <a:spcBef>
                <a:spcPts val="400"/>
              </a:spcBef>
              <a:spcAft>
                <a:spcPts val="600"/>
              </a:spcAft>
              <a:buClr>
                <a:srgbClr val="3153AC"/>
              </a:buClr>
            </a:pPr>
            <a:r>
              <a:rPr lang="en-CA" sz="1800">
                <a:latin typeface="Avenir Book" panose="02000503020000020003" pitchFamily="2" charset="0"/>
              </a:rPr>
              <a:t>Not all risks are visible—data and trends are critical for early identification</a:t>
            </a:r>
          </a:p>
          <a:p>
            <a:pPr lvl="0">
              <a:lnSpc>
                <a:spcPts val="2800"/>
              </a:lnSpc>
              <a:spcBef>
                <a:spcPts val="400"/>
              </a:spcBef>
              <a:spcAft>
                <a:spcPts val="600"/>
              </a:spcAft>
              <a:buClr>
                <a:srgbClr val="3153AC"/>
              </a:buClr>
            </a:pPr>
            <a:r>
              <a:rPr lang="en-CA" sz="1800">
                <a:latin typeface="Avenir Book" panose="02000503020000020003" pitchFamily="2" charset="0"/>
              </a:rPr>
              <a:t>Health and safety risks should be a top priority in decision-making</a:t>
            </a:r>
          </a:p>
          <a:p>
            <a:pPr lvl="0">
              <a:lnSpc>
                <a:spcPts val="2800"/>
              </a:lnSpc>
              <a:spcBef>
                <a:spcPts val="400"/>
              </a:spcBef>
              <a:spcAft>
                <a:spcPts val="600"/>
              </a:spcAft>
              <a:buClr>
                <a:srgbClr val="3153AC"/>
              </a:buClr>
            </a:pPr>
            <a:r>
              <a:rPr lang="en-CA" sz="1800">
                <a:latin typeface="Avenir Book" panose="02000503020000020003" pitchFamily="2" charset="0"/>
              </a:rPr>
              <a:t>Proactive investment can prevent emergencies and protect vulnerable populations</a:t>
            </a:r>
          </a:p>
          <a:p>
            <a:pPr lvl="0">
              <a:lnSpc>
                <a:spcPts val="2800"/>
              </a:lnSpc>
              <a:spcBef>
                <a:spcPts val="400"/>
              </a:spcBef>
              <a:spcAft>
                <a:spcPts val="600"/>
              </a:spcAft>
              <a:buClr>
                <a:srgbClr val="3153AC"/>
              </a:buClr>
            </a:pPr>
            <a:r>
              <a:rPr lang="en-CA" sz="1800">
                <a:latin typeface="Avenir Book" panose="02000503020000020003" pitchFamily="2" charset="0"/>
              </a:rPr>
              <a:t>Asset management supports defensible, transparent decisions in complex situations</a:t>
            </a:r>
          </a:p>
          <a:p>
            <a:pPr lvl="0"/>
            <a:endParaRPr lang="en-CA" sz="1800"/>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Bef>
                <a:spcPts val="400"/>
              </a:spcBef>
              <a:spcAft>
                <a:spcPts val="600"/>
              </a:spcAft>
              <a:buNone/>
            </a:pPr>
            <a:endParaRPr lang="en-US" sz="1800">
              <a:latin typeface="Avenir Book" panose="02000503020000020003" pitchFamily="2" charset="0"/>
            </a:endParaRPr>
          </a:p>
          <a:p>
            <a:pPr marL="0" indent="0">
              <a:lnSpc>
                <a:spcPts val="2800"/>
              </a:lnSpc>
              <a:spcAft>
                <a:spcPts val="600"/>
              </a:spcAft>
              <a:buFont typeface="Arial" panose="020B0604020202020204" pitchFamily="34" charset="0"/>
              <a:buNone/>
            </a:pPr>
            <a:endParaRPr lang="en-CA" sz="1800" b="1">
              <a:solidFill>
                <a:srgbClr val="3153AC"/>
              </a:solidFill>
              <a:latin typeface="Avenir Black" panose="02000503020000020003" pitchFamily="2" charset="0"/>
            </a:endParaRPr>
          </a:p>
        </p:txBody>
      </p:sp>
    </p:spTree>
    <p:extLst>
      <p:ext uri="{BB962C8B-B14F-4D97-AF65-F5344CB8AC3E}">
        <p14:creationId xmlns:p14="http://schemas.microsoft.com/office/powerpoint/2010/main" val="9391944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white surface with a yellow background&#10;&#10;Description automatically generated with medium confidence">
            <a:extLst>
              <a:ext uri="{FF2B5EF4-FFF2-40B4-BE49-F238E27FC236}">
                <a16:creationId xmlns:a16="http://schemas.microsoft.com/office/drawing/2014/main" id="{B8736FE7-3ECB-8F94-628A-532C423621E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A32DF1EB-12C5-DC2C-3132-446CA980C67E}"/>
              </a:ext>
            </a:extLst>
          </p:cNvPr>
          <p:cNvSpPr/>
          <p:nvPr/>
        </p:nvSpPr>
        <p:spPr>
          <a:xfrm>
            <a:off x="0" y="1524870"/>
            <a:ext cx="12192000" cy="1587843"/>
          </a:xfrm>
          <a:prstGeom prst="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2114B46A-2E1C-47A3-0388-D2C94B871A34}"/>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800" b="1">
                <a:solidFill>
                  <a:schemeClr val="bg1"/>
                </a:solidFill>
                <a:latin typeface="Avenir Black" panose="02000503020000020003" pitchFamily="2" charset="0"/>
              </a:rPr>
              <a:t>Working Slides fo</a:t>
            </a:r>
            <a:r>
              <a:rPr lang="en-CA" b="1">
                <a:solidFill>
                  <a:schemeClr val="bg1"/>
                </a:solidFill>
                <a:latin typeface="Avenir Black" panose="02000503020000020003" pitchFamily="2" charset="0"/>
              </a:rPr>
              <a:t>r Municipal Staff</a:t>
            </a:r>
            <a:endParaRPr lang="en-CA" sz="2800" b="1">
              <a:solidFill>
                <a:schemeClr val="bg1"/>
              </a:solidFill>
              <a:latin typeface="Avenir Black" panose="02000503020000020003" pitchFamily="2" charset="0"/>
            </a:endParaRPr>
          </a:p>
        </p:txBody>
      </p:sp>
      <p:pic>
        <p:nvPicPr>
          <p:cNvPr id="10" name="Picture 9" descr="A building with a tree and steps&#10;&#10;Description automatically generated">
            <a:extLst>
              <a:ext uri="{FF2B5EF4-FFF2-40B4-BE49-F238E27FC236}">
                <a16:creationId xmlns:a16="http://schemas.microsoft.com/office/drawing/2014/main" id="{C8B96686-F882-046D-A6EE-FE7BC2AB04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8675" y="2081518"/>
            <a:ext cx="5486400" cy="5486400"/>
          </a:xfrm>
          <a:prstGeom prst="rect">
            <a:avLst/>
          </a:prstGeom>
        </p:spPr>
      </p:pic>
    </p:spTree>
    <p:extLst>
      <p:ext uri="{BB962C8B-B14F-4D97-AF65-F5344CB8AC3E}">
        <p14:creationId xmlns:p14="http://schemas.microsoft.com/office/powerpoint/2010/main" val="3709598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F51F8-0F0E-887B-A7F5-034156F4E782}"/>
              </a:ext>
            </a:extLst>
          </p:cNvPr>
          <p:cNvSpPr>
            <a:spLocks noGrp="1"/>
          </p:cNvSpPr>
          <p:nvPr>
            <p:ph type="title"/>
          </p:nvPr>
        </p:nvSpPr>
        <p:spPr/>
        <p:txBody>
          <a:bodyPr>
            <a:normAutofit/>
          </a:bodyPr>
          <a:lstStyle/>
          <a:p>
            <a:r>
              <a:rPr lang="en-US"/>
              <a:t>Tips for Developing Your Own Case Study</a:t>
            </a:r>
          </a:p>
        </p:txBody>
      </p:sp>
      <p:sp>
        <p:nvSpPr>
          <p:cNvPr id="3" name="Content Placeholder 2">
            <a:extLst>
              <a:ext uri="{FF2B5EF4-FFF2-40B4-BE49-F238E27FC236}">
                <a16:creationId xmlns:a16="http://schemas.microsoft.com/office/drawing/2014/main" id="{1E1039CD-0C31-F295-87C2-35929BBF6B34}"/>
              </a:ext>
            </a:extLst>
          </p:cNvPr>
          <p:cNvSpPr>
            <a:spLocks noGrp="1"/>
          </p:cNvSpPr>
          <p:nvPr>
            <p:ph idx="1"/>
          </p:nvPr>
        </p:nvSpPr>
        <p:spPr>
          <a:xfrm>
            <a:off x="640492" y="1619833"/>
            <a:ext cx="10515600" cy="4581843"/>
          </a:xfrm>
        </p:spPr>
        <p:txBody>
          <a:bodyPr>
            <a:normAutofit/>
          </a:bodyPr>
          <a:lstStyle/>
          <a:p>
            <a:pPr marL="0" indent="0">
              <a:lnSpc>
                <a:spcPts val="2600"/>
              </a:lnSpc>
              <a:spcBef>
                <a:spcPts val="400"/>
              </a:spcBef>
              <a:spcAft>
                <a:spcPts val="600"/>
              </a:spcAft>
              <a:buNone/>
            </a:pPr>
            <a:r>
              <a:rPr lang="en-CA" sz="1800" b="1">
                <a:solidFill>
                  <a:schemeClr val="bg2">
                    <a:lumMod val="25000"/>
                  </a:schemeClr>
                </a:solidFill>
                <a:latin typeface="Avenir Black" panose="02000503020000020003" pitchFamily="2" charset="0"/>
              </a:rPr>
              <a:t>Building a Strong Asset Management Case Study:</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Start with a clear problem or decision point</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Connect to service impacts (what matters to residents)</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Show how asset management informed the decision</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Compare before and after outcomes</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Highlight trade-offs and alternatives considered</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Emphasize risk and consequences</a:t>
            </a:r>
          </a:p>
        </p:txBody>
      </p:sp>
      <p:sp>
        <p:nvSpPr>
          <p:cNvPr id="4" name="Rectangle 3">
            <a:extLst>
              <a:ext uri="{FF2B5EF4-FFF2-40B4-BE49-F238E27FC236}">
                <a16:creationId xmlns:a16="http://schemas.microsoft.com/office/drawing/2014/main" id="{EB5F3007-8F3A-23A3-DF17-CB2E163AF2DF}"/>
              </a:ext>
            </a:extLst>
          </p:cNvPr>
          <p:cNvSpPr/>
          <p:nvPr/>
        </p:nvSpPr>
        <p:spPr>
          <a:xfrm>
            <a:off x="0" y="0"/>
            <a:ext cx="12192000" cy="697695"/>
          </a:xfrm>
          <a:prstGeom prst="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97A4EA07-2ACA-FB15-7155-C6ABB1C226DD}"/>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Working Slides for Municipal Staff</a:t>
            </a:r>
          </a:p>
        </p:txBody>
      </p:sp>
    </p:spTree>
    <p:extLst>
      <p:ext uri="{BB962C8B-B14F-4D97-AF65-F5344CB8AC3E}">
        <p14:creationId xmlns:p14="http://schemas.microsoft.com/office/powerpoint/2010/main" val="16271686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57AC7-5730-D709-01B5-5ADB44A09D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3F8201-5257-7ECA-9040-4A281B7473EA}"/>
              </a:ext>
            </a:extLst>
          </p:cNvPr>
          <p:cNvSpPr>
            <a:spLocks noGrp="1"/>
          </p:cNvSpPr>
          <p:nvPr>
            <p:ph type="title"/>
          </p:nvPr>
        </p:nvSpPr>
        <p:spPr/>
        <p:txBody>
          <a:bodyPr>
            <a:normAutofit/>
          </a:bodyPr>
          <a:lstStyle/>
          <a:p>
            <a:r>
              <a:rPr lang="en-US"/>
              <a:t>Tips for Developing Your Own Case Study</a:t>
            </a:r>
          </a:p>
        </p:txBody>
      </p:sp>
      <p:sp>
        <p:nvSpPr>
          <p:cNvPr id="4" name="Content Placeholder 2">
            <a:extLst>
              <a:ext uri="{FF2B5EF4-FFF2-40B4-BE49-F238E27FC236}">
                <a16:creationId xmlns:a16="http://schemas.microsoft.com/office/drawing/2014/main" id="{B56F258E-31CA-A1C0-DEEE-CE9F8A7E3719}"/>
              </a:ext>
            </a:extLst>
          </p:cNvPr>
          <p:cNvSpPr txBox="1">
            <a:spLocks/>
          </p:cNvSpPr>
          <p:nvPr/>
        </p:nvSpPr>
        <p:spPr>
          <a:xfrm>
            <a:off x="640492" y="1619833"/>
            <a:ext cx="10515600" cy="45818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600"/>
              </a:lnSpc>
              <a:spcBef>
                <a:spcPts val="400"/>
              </a:spcBef>
              <a:spcAft>
                <a:spcPts val="600"/>
              </a:spcAft>
              <a:buFont typeface="Arial" panose="020B0604020202020204" pitchFamily="34" charset="0"/>
              <a:buNone/>
            </a:pPr>
            <a:r>
              <a:rPr lang="en-CA" sz="1800" b="1">
                <a:solidFill>
                  <a:schemeClr val="bg2">
                    <a:lumMod val="25000"/>
                  </a:schemeClr>
                </a:solidFill>
                <a:latin typeface="Avenir Black" panose="02000503020000020003" pitchFamily="2" charset="0"/>
              </a:rPr>
              <a:t>Making It Compelling for Council:</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Quantify </a:t>
            </a:r>
            <a:r>
              <a:rPr lang="en-CA" sz="1800" b="1">
                <a:latin typeface="Avenir Black" panose="02000503020000020003" pitchFamily="2" charset="0"/>
              </a:rPr>
              <a:t>costs, savings, and service improvements</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Link to </a:t>
            </a:r>
            <a:r>
              <a:rPr lang="en-CA" sz="1800" b="1">
                <a:latin typeface="Avenir Black" panose="02000503020000020003" pitchFamily="2" charset="0"/>
              </a:rPr>
              <a:t>long-term financial sustainability</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Keep it </a:t>
            </a:r>
            <a:r>
              <a:rPr lang="en-CA" sz="1800" b="1">
                <a:latin typeface="Avenir Black" panose="02000503020000020003" pitchFamily="2" charset="0"/>
              </a:rPr>
              <a:t>clear, concise, and non-technical</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Use </a:t>
            </a:r>
            <a:r>
              <a:rPr lang="en-CA" sz="1800" b="1">
                <a:latin typeface="Avenir Black" panose="02000503020000020003" pitchFamily="2" charset="0"/>
              </a:rPr>
              <a:t>local, relatable examples and visuals</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Be </a:t>
            </a:r>
            <a:r>
              <a:rPr lang="en-CA" sz="1800" b="1">
                <a:latin typeface="Avenir Black" panose="02000503020000020003" pitchFamily="2" charset="0"/>
              </a:rPr>
              <a:t>transparent about challenges and limitations</a:t>
            </a:r>
          </a:p>
          <a:p>
            <a:pPr>
              <a:lnSpc>
                <a:spcPts val="2600"/>
              </a:lnSpc>
              <a:spcBef>
                <a:spcPts val="400"/>
              </a:spcBef>
              <a:spcAft>
                <a:spcPts val="600"/>
              </a:spcAft>
              <a:buClr>
                <a:schemeClr val="bg2">
                  <a:lumMod val="25000"/>
                </a:schemeClr>
              </a:buClr>
            </a:pPr>
            <a:r>
              <a:rPr lang="en-CA" sz="1800">
                <a:latin typeface="Avenir Book" panose="02000503020000020003" pitchFamily="2" charset="0"/>
              </a:rPr>
              <a:t>End with a clear </a:t>
            </a:r>
            <a:r>
              <a:rPr lang="en-CA" sz="1800" b="1">
                <a:latin typeface="Avenir Black" panose="02000503020000020003" pitchFamily="2" charset="0"/>
              </a:rPr>
              <a:t>key takeaway for Council</a:t>
            </a:r>
          </a:p>
        </p:txBody>
      </p:sp>
      <p:sp>
        <p:nvSpPr>
          <p:cNvPr id="5" name="Rectangle 4">
            <a:extLst>
              <a:ext uri="{FF2B5EF4-FFF2-40B4-BE49-F238E27FC236}">
                <a16:creationId xmlns:a16="http://schemas.microsoft.com/office/drawing/2014/main" id="{7FA7E999-FAE1-FC10-1F2B-E837EA564188}"/>
              </a:ext>
            </a:extLst>
          </p:cNvPr>
          <p:cNvSpPr/>
          <p:nvPr/>
        </p:nvSpPr>
        <p:spPr>
          <a:xfrm>
            <a:off x="0" y="0"/>
            <a:ext cx="12192000" cy="697695"/>
          </a:xfrm>
          <a:prstGeom prst="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96A84178-6FBE-925C-1CA8-46A94CB9B47B}"/>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Working Slides for Municipal Staff</a:t>
            </a:r>
          </a:p>
        </p:txBody>
      </p:sp>
    </p:spTree>
    <p:extLst>
      <p:ext uri="{BB962C8B-B14F-4D97-AF65-F5344CB8AC3E}">
        <p14:creationId xmlns:p14="http://schemas.microsoft.com/office/powerpoint/2010/main" val="32101498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DBD7E-7F1C-7D9C-3263-61A67704CA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EEDE46D-319E-B184-0FCE-4C307BC6DA07}"/>
              </a:ext>
            </a:extLst>
          </p:cNvPr>
          <p:cNvSpPr>
            <a:spLocks noGrp="1"/>
          </p:cNvSpPr>
          <p:nvPr>
            <p:ph type="title"/>
          </p:nvPr>
        </p:nvSpPr>
        <p:spPr/>
        <p:txBody>
          <a:bodyPr>
            <a:normAutofit/>
          </a:bodyPr>
          <a:lstStyle/>
          <a:p>
            <a:r>
              <a:rPr lang="en-US"/>
              <a:t>State of Infrastructure – Template (by Service Area or Asset Class)</a:t>
            </a:r>
          </a:p>
        </p:txBody>
      </p:sp>
      <p:sp>
        <p:nvSpPr>
          <p:cNvPr id="5" name="Content Placeholder 4">
            <a:extLst>
              <a:ext uri="{FF2B5EF4-FFF2-40B4-BE49-F238E27FC236}">
                <a16:creationId xmlns:a16="http://schemas.microsoft.com/office/drawing/2014/main" id="{442C2179-ACAA-A280-AC55-8486E0084978}"/>
              </a:ext>
            </a:extLst>
          </p:cNvPr>
          <p:cNvSpPr>
            <a:spLocks noGrp="1"/>
          </p:cNvSpPr>
          <p:nvPr>
            <p:ph idx="1"/>
          </p:nvPr>
        </p:nvSpPr>
        <p:spPr>
          <a:xfrm>
            <a:off x="599234" y="938545"/>
            <a:ext cx="10515600" cy="1685693"/>
          </a:xfrm>
        </p:spPr>
        <p:txBody>
          <a:bodyPr>
            <a:normAutofit/>
          </a:bodyPr>
          <a:lstStyle/>
          <a:p>
            <a:pPr>
              <a:lnSpc>
                <a:spcPts val="2600"/>
              </a:lnSpc>
              <a:spcBef>
                <a:spcPts val="400"/>
              </a:spcBef>
              <a:spcAft>
                <a:spcPts val="600"/>
              </a:spcAft>
              <a:buClr>
                <a:schemeClr val="bg2">
                  <a:lumMod val="25000"/>
                </a:schemeClr>
              </a:buClr>
            </a:pPr>
            <a:r>
              <a:rPr lang="en-US" sz="1800">
                <a:latin typeface="Avenir Book" panose="02000503020000020003" pitchFamily="2" charset="0"/>
              </a:rPr>
              <a:t>1-2 sentences about the service area</a:t>
            </a:r>
          </a:p>
          <a:p>
            <a:pPr>
              <a:lnSpc>
                <a:spcPts val="2600"/>
              </a:lnSpc>
              <a:spcBef>
                <a:spcPts val="400"/>
              </a:spcBef>
              <a:spcAft>
                <a:spcPts val="600"/>
              </a:spcAft>
              <a:buClr>
                <a:schemeClr val="bg2">
                  <a:lumMod val="25000"/>
                </a:schemeClr>
              </a:buClr>
            </a:pPr>
            <a:r>
              <a:rPr lang="en-US" sz="1800">
                <a:latin typeface="Avenir Book" panose="02000503020000020003" pitchFamily="2" charset="0"/>
              </a:rPr>
              <a:t>Replacement Value: [insert total $ value]</a:t>
            </a:r>
          </a:p>
          <a:p>
            <a:pPr>
              <a:lnSpc>
                <a:spcPts val="2600"/>
              </a:lnSpc>
              <a:spcBef>
                <a:spcPts val="400"/>
              </a:spcBef>
              <a:spcAft>
                <a:spcPts val="600"/>
              </a:spcAft>
              <a:buClr>
                <a:schemeClr val="bg2">
                  <a:lumMod val="25000"/>
                </a:schemeClr>
              </a:buClr>
            </a:pPr>
            <a:r>
              <a:rPr lang="en-US" sz="1800">
                <a:latin typeface="Avenir Book" panose="02000503020000020003" pitchFamily="2" charset="0"/>
              </a:rPr>
              <a:t>Asset portfolio overview: (table)</a:t>
            </a:r>
          </a:p>
          <a:p>
            <a:pPr>
              <a:buClr>
                <a:schemeClr val="bg2">
                  <a:lumMod val="25000"/>
                </a:schemeClr>
              </a:buClr>
            </a:pPr>
            <a:endParaRPr lang="en-US" sz="1800">
              <a:latin typeface="Avenir Book" panose="02000503020000020003" pitchFamily="2" charset="0"/>
            </a:endParaRPr>
          </a:p>
          <a:p>
            <a:pPr>
              <a:buClr>
                <a:schemeClr val="bg2">
                  <a:lumMod val="25000"/>
                </a:schemeClr>
              </a:buClr>
            </a:pPr>
            <a:endParaRPr lang="en-US" sz="1800">
              <a:latin typeface="Avenir Book" panose="02000503020000020003" pitchFamily="2" charset="0"/>
            </a:endParaRPr>
          </a:p>
          <a:p>
            <a:pPr>
              <a:buClr>
                <a:schemeClr val="bg2">
                  <a:lumMod val="25000"/>
                </a:schemeClr>
              </a:buClr>
            </a:pPr>
            <a:endParaRPr lang="en-US" sz="1800">
              <a:latin typeface="Avenir Book" panose="02000503020000020003" pitchFamily="2" charset="0"/>
            </a:endParaRPr>
          </a:p>
          <a:p>
            <a:pPr marL="0" indent="0">
              <a:buClr>
                <a:schemeClr val="bg2">
                  <a:lumMod val="25000"/>
                </a:schemeClr>
              </a:buClr>
              <a:buNone/>
            </a:pPr>
            <a:endParaRPr lang="en-US" sz="1800">
              <a:latin typeface="Avenir Book" panose="02000503020000020003" pitchFamily="2" charset="0"/>
            </a:endParaRPr>
          </a:p>
          <a:p>
            <a:pPr marL="0" indent="0">
              <a:buClr>
                <a:schemeClr val="bg2">
                  <a:lumMod val="25000"/>
                </a:schemeClr>
              </a:buClr>
              <a:buNone/>
            </a:pPr>
            <a:endParaRPr lang="en-US" sz="1800">
              <a:latin typeface="Avenir Book" panose="02000503020000020003" pitchFamily="2" charset="0"/>
            </a:endParaRPr>
          </a:p>
        </p:txBody>
      </p:sp>
      <p:graphicFrame>
        <p:nvGraphicFramePr>
          <p:cNvPr id="6" name="Table 5">
            <a:extLst>
              <a:ext uri="{FF2B5EF4-FFF2-40B4-BE49-F238E27FC236}">
                <a16:creationId xmlns:a16="http://schemas.microsoft.com/office/drawing/2014/main" id="{15E79ED3-A61C-F129-ACB9-72415C8A08E7}"/>
              </a:ext>
            </a:extLst>
          </p:cNvPr>
          <p:cNvGraphicFramePr>
            <a:graphicFrameLocks noGrp="1"/>
          </p:cNvGraphicFramePr>
          <p:nvPr>
            <p:extLst>
              <p:ext uri="{D42A27DB-BD31-4B8C-83A1-F6EECF244321}">
                <p14:modId xmlns:p14="http://schemas.microsoft.com/office/powerpoint/2010/main" val="1043083410"/>
              </p:ext>
            </p:extLst>
          </p:nvPr>
        </p:nvGraphicFramePr>
        <p:xfrm>
          <a:off x="718717" y="2455137"/>
          <a:ext cx="10515600" cy="1193800"/>
        </p:xfrm>
        <a:graphic>
          <a:graphicData uri="http://schemas.openxmlformats.org/drawingml/2006/table">
            <a:tbl>
              <a:tblPr firstRow="1" bandRow="1">
                <a:tableStyleId>{073A0DAA-6AF3-43AB-8588-CEC1D06C72B9}</a:tableStyleId>
              </a:tblPr>
              <a:tblGrid>
                <a:gridCol w="2103120">
                  <a:extLst>
                    <a:ext uri="{9D8B030D-6E8A-4147-A177-3AD203B41FA5}">
                      <a16:colId xmlns:a16="http://schemas.microsoft.com/office/drawing/2014/main" val="3684072031"/>
                    </a:ext>
                  </a:extLst>
                </a:gridCol>
                <a:gridCol w="2103120">
                  <a:extLst>
                    <a:ext uri="{9D8B030D-6E8A-4147-A177-3AD203B41FA5}">
                      <a16:colId xmlns:a16="http://schemas.microsoft.com/office/drawing/2014/main" val="1699652233"/>
                    </a:ext>
                  </a:extLst>
                </a:gridCol>
                <a:gridCol w="2103120">
                  <a:extLst>
                    <a:ext uri="{9D8B030D-6E8A-4147-A177-3AD203B41FA5}">
                      <a16:colId xmlns:a16="http://schemas.microsoft.com/office/drawing/2014/main" val="969795078"/>
                    </a:ext>
                  </a:extLst>
                </a:gridCol>
                <a:gridCol w="2103120">
                  <a:extLst>
                    <a:ext uri="{9D8B030D-6E8A-4147-A177-3AD203B41FA5}">
                      <a16:colId xmlns:a16="http://schemas.microsoft.com/office/drawing/2014/main" val="2796309040"/>
                    </a:ext>
                  </a:extLst>
                </a:gridCol>
                <a:gridCol w="2103120">
                  <a:extLst>
                    <a:ext uri="{9D8B030D-6E8A-4147-A177-3AD203B41FA5}">
                      <a16:colId xmlns:a16="http://schemas.microsoft.com/office/drawing/2014/main" val="4168517297"/>
                    </a:ext>
                  </a:extLst>
                </a:gridCol>
              </a:tblGrid>
              <a:tr h="375446">
                <a:tc>
                  <a:txBody>
                    <a:bodyPr/>
                    <a:lstStyle/>
                    <a:p>
                      <a:r>
                        <a:rPr lang="en-US" sz="1600"/>
                        <a:t>Asset</a:t>
                      </a:r>
                    </a:p>
                  </a:txBody>
                  <a:tcPr/>
                </a:tc>
                <a:tc>
                  <a:txBody>
                    <a:bodyPr/>
                    <a:lstStyle/>
                    <a:p>
                      <a:r>
                        <a:rPr lang="en-US" sz="1600"/>
                        <a:t>Quantity of Assets (# or Km)</a:t>
                      </a:r>
                    </a:p>
                  </a:txBody>
                  <a:tcPr/>
                </a:tc>
                <a:tc>
                  <a:txBody>
                    <a:bodyPr/>
                    <a:lstStyle/>
                    <a:p>
                      <a:r>
                        <a:rPr lang="en-US" sz="1600"/>
                        <a:t>Replacement Value</a:t>
                      </a:r>
                    </a:p>
                  </a:txBody>
                  <a:tcPr/>
                </a:tc>
                <a:tc>
                  <a:txBody>
                    <a:bodyPr/>
                    <a:lstStyle/>
                    <a:p>
                      <a:r>
                        <a:rPr lang="en-US" sz="1600"/>
                        <a:t>Average Age and Remaining Service Life</a:t>
                      </a:r>
                    </a:p>
                  </a:txBody>
                  <a:tcPr/>
                </a:tc>
                <a:tc>
                  <a:txBody>
                    <a:bodyPr/>
                    <a:lstStyle/>
                    <a:p>
                      <a:r>
                        <a:rPr lang="en-US" sz="1600"/>
                        <a:t>Overall Condition (status or letter grade)</a:t>
                      </a:r>
                    </a:p>
                  </a:txBody>
                  <a:tcPr/>
                </a:tc>
                <a:extLst>
                  <a:ext uri="{0D108BD9-81ED-4DB2-BD59-A6C34878D82A}">
                    <a16:rowId xmlns:a16="http://schemas.microsoft.com/office/drawing/2014/main" val="982009194"/>
                  </a:ext>
                </a:extLst>
              </a:tr>
              <a:tr h="370840">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3551321454"/>
                  </a:ext>
                </a:extLst>
              </a:tr>
            </a:tbl>
          </a:graphicData>
        </a:graphic>
      </p:graphicFrame>
      <p:pic>
        <p:nvPicPr>
          <p:cNvPr id="8" name="Picture 7">
            <a:extLst>
              <a:ext uri="{FF2B5EF4-FFF2-40B4-BE49-F238E27FC236}">
                <a16:creationId xmlns:a16="http://schemas.microsoft.com/office/drawing/2014/main" id="{E0C69951-9B79-4608-2EB2-71F6DBAB728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394772" y="3849057"/>
            <a:ext cx="5596044" cy="2643818"/>
          </a:xfrm>
          <a:prstGeom prst="rect">
            <a:avLst/>
          </a:prstGeom>
        </p:spPr>
      </p:pic>
      <p:sp>
        <p:nvSpPr>
          <p:cNvPr id="9" name="TextBox 8">
            <a:extLst>
              <a:ext uri="{FF2B5EF4-FFF2-40B4-BE49-F238E27FC236}">
                <a16:creationId xmlns:a16="http://schemas.microsoft.com/office/drawing/2014/main" id="{C131835E-DF26-E993-1616-D909FA2DC08A}"/>
              </a:ext>
            </a:extLst>
          </p:cNvPr>
          <p:cNvSpPr txBox="1"/>
          <p:nvPr/>
        </p:nvSpPr>
        <p:spPr>
          <a:xfrm>
            <a:off x="887628" y="4767831"/>
            <a:ext cx="1501096" cy="461665"/>
          </a:xfrm>
          <a:prstGeom prst="rect">
            <a:avLst/>
          </a:prstGeom>
          <a:noFill/>
        </p:spPr>
        <p:txBody>
          <a:bodyPr wrap="square" rtlCol="0">
            <a:spAutoFit/>
          </a:bodyPr>
          <a:lstStyle/>
          <a:p>
            <a:r>
              <a:rPr lang="en-US" sz="1200">
                <a:latin typeface="Avenir Book" panose="02000503020000020003" pitchFamily="2" charset="0"/>
              </a:rPr>
              <a:t>Example from City of Richmond Hill</a:t>
            </a:r>
          </a:p>
        </p:txBody>
      </p:sp>
      <p:sp>
        <p:nvSpPr>
          <p:cNvPr id="3" name="Rectangle 2">
            <a:extLst>
              <a:ext uri="{FF2B5EF4-FFF2-40B4-BE49-F238E27FC236}">
                <a16:creationId xmlns:a16="http://schemas.microsoft.com/office/drawing/2014/main" id="{576D4D08-532A-F60B-8100-918626E6A59A}"/>
              </a:ext>
            </a:extLst>
          </p:cNvPr>
          <p:cNvSpPr/>
          <p:nvPr/>
        </p:nvSpPr>
        <p:spPr>
          <a:xfrm>
            <a:off x="0" y="0"/>
            <a:ext cx="12192000" cy="697695"/>
          </a:xfrm>
          <a:prstGeom prst="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2">
            <a:extLst>
              <a:ext uri="{FF2B5EF4-FFF2-40B4-BE49-F238E27FC236}">
                <a16:creationId xmlns:a16="http://schemas.microsoft.com/office/drawing/2014/main" id="{545E1366-0BA4-0B39-BB7C-BD5EE2AE18FA}"/>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State of Infrastructure – Template (by Service Area or Asset Class)</a:t>
            </a:r>
          </a:p>
        </p:txBody>
      </p:sp>
      <p:sp>
        <p:nvSpPr>
          <p:cNvPr id="7" name="Content Placeholder 4">
            <a:extLst>
              <a:ext uri="{FF2B5EF4-FFF2-40B4-BE49-F238E27FC236}">
                <a16:creationId xmlns:a16="http://schemas.microsoft.com/office/drawing/2014/main" id="{E8E05221-361E-190E-CFAA-F690303FE293}"/>
              </a:ext>
            </a:extLst>
          </p:cNvPr>
          <p:cNvSpPr txBox="1">
            <a:spLocks/>
          </p:cNvSpPr>
          <p:nvPr/>
        </p:nvSpPr>
        <p:spPr>
          <a:xfrm>
            <a:off x="640492" y="3944900"/>
            <a:ext cx="10515600" cy="16856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600"/>
              </a:lnSpc>
              <a:spcBef>
                <a:spcPts val="400"/>
              </a:spcBef>
              <a:spcAft>
                <a:spcPts val="600"/>
              </a:spcAft>
              <a:buClr>
                <a:schemeClr val="bg2">
                  <a:lumMod val="25000"/>
                </a:schemeClr>
              </a:buClr>
            </a:pPr>
            <a:r>
              <a:rPr lang="en-US" sz="1800">
                <a:latin typeface="Avenir Book" panose="02000503020000020003" pitchFamily="2" charset="0"/>
              </a:rPr>
              <a:t>Average age and </a:t>
            </a:r>
            <a:br>
              <a:rPr lang="en-US" sz="1800">
                <a:latin typeface="Avenir Book" panose="02000503020000020003" pitchFamily="2" charset="0"/>
              </a:rPr>
            </a:br>
            <a:r>
              <a:rPr lang="en-US" sz="1800">
                <a:latin typeface="Avenir Book" panose="02000503020000020003" pitchFamily="2" charset="0"/>
              </a:rPr>
              <a:t>expected service life</a:t>
            </a:r>
          </a:p>
          <a:p>
            <a:pPr marL="0" indent="0">
              <a:buClr>
                <a:schemeClr val="bg2">
                  <a:lumMod val="25000"/>
                </a:schemeClr>
              </a:buClr>
              <a:buFont typeface="Arial" panose="020B0604020202020204" pitchFamily="34" charset="0"/>
              <a:buNone/>
            </a:pPr>
            <a:endParaRPr lang="en-US" sz="1800">
              <a:latin typeface="Avenir Book" panose="02000503020000020003" pitchFamily="2" charset="0"/>
            </a:endParaRPr>
          </a:p>
          <a:p>
            <a:pPr marL="0" indent="0">
              <a:buClr>
                <a:schemeClr val="bg2">
                  <a:lumMod val="25000"/>
                </a:schemeClr>
              </a:buClr>
              <a:buFont typeface="Arial" panose="020B0604020202020204" pitchFamily="34" charset="0"/>
              <a:buNone/>
            </a:pPr>
            <a:endParaRPr lang="en-US" sz="1800">
              <a:latin typeface="Avenir Book" panose="02000503020000020003" pitchFamily="2" charset="0"/>
            </a:endParaRPr>
          </a:p>
        </p:txBody>
      </p:sp>
    </p:spTree>
    <p:extLst>
      <p:ext uri="{BB962C8B-B14F-4D97-AF65-F5344CB8AC3E}">
        <p14:creationId xmlns:p14="http://schemas.microsoft.com/office/powerpoint/2010/main" val="40943752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AFC91-4B06-5E55-37D3-425CF808A7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5CF4EB-61DC-AA4C-31EA-55241A89028F}"/>
              </a:ext>
            </a:extLst>
          </p:cNvPr>
          <p:cNvSpPr>
            <a:spLocks noGrp="1"/>
          </p:cNvSpPr>
          <p:nvPr>
            <p:ph type="title"/>
          </p:nvPr>
        </p:nvSpPr>
        <p:spPr/>
        <p:txBody>
          <a:bodyPr>
            <a:normAutofit/>
          </a:bodyPr>
          <a:lstStyle/>
          <a:p>
            <a:r>
              <a:rPr lang="en-US"/>
              <a:t>State of Infrastructure – Template (by Service Area or Asset Class)</a:t>
            </a:r>
          </a:p>
        </p:txBody>
      </p:sp>
      <p:grpSp>
        <p:nvGrpSpPr>
          <p:cNvPr id="17" name="Group 16">
            <a:extLst>
              <a:ext uri="{FF2B5EF4-FFF2-40B4-BE49-F238E27FC236}">
                <a16:creationId xmlns:a16="http://schemas.microsoft.com/office/drawing/2014/main" id="{7EEBB692-FBBB-6732-D907-31BEC8D7065F}"/>
              </a:ext>
            </a:extLst>
          </p:cNvPr>
          <p:cNvGrpSpPr/>
          <p:nvPr/>
        </p:nvGrpSpPr>
        <p:grpSpPr>
          <a:xfrm>
            <a:off x="7965125" y="1812155"/>
            <a:ext cx="3474720" cy="3452587"/>
            <a:chOff x="7298312" y="1833382"/>
            <a:chExt cx="3474720" cy="3452587"/>
          </a:xfrm>
        </p:grpSpPr>
        <p:pic>
          <p:nvPicPr>
            <p:cNvPr id="4" name="Picture 3">
              <a:extLst>
                <a:ext uri="{FF2B5EF4-FFF2-40B4-BE49-F238E27FC236}">
                  <a16:creationId xmlns:a16="http://schemas.microsoft.com/office/drawing/2014/main" id="{75578594-C162-305E-F7DB-1A4051F0A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98312" y="1833382"/>
              <a:ext cx="3474720" cy="2286160"/>
            </a:xfrm>
            <a:prstGeom prst="rect">
              <a:avLst/>
            </a:prstGeom>
          </p:spPr>
        </p:pic>
        <p:pic>
          <p:nvPicPr>
            <p:cNvPr id="8" name="Picture 7">
              <a:extLst>
                <a:ext uri="{FF2B5EF4-FFF2-40B4-BE49-F238E27FC236}">
                  <a16:creationId xmlns:a16="http://schemas.microsoft.com/office/drawing/2014/main" id="{E3EED27E-B6E1-6F5D-F0EF-CDFC6462E2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88423" y="4006825"/>
              <a:ext cx="813816" cy="917393"/>
            </a:xfrm>
            <a:prstGeom prst="rect">
              <a:avLst/>
            </a:prstGeom>
          </p:spPr>
        </p:pic>
        <p:sp>
          <p:nvSpPr>
            <p:cNvPr id="9" name="TextBox 8">
              <a:extLst>
                <a:ext uri="{FF2B5EF4-FFF2-40B4-BE49-F238E27FC236}">
                  <a16:creationId xmlns:a16="http://schemas.microsoft.com/office/drawing/2014/main" id="{EB92FEEC-8ED3-E1FF-7026-073FB492DA69}"/>
                </a:ext>
              </a:extLst>
            </p:cNvPr>
            <p:cNvSpPr txBox="1"/>
            <p:nvPr/>
          </p:nvSpPr>
          <p:spPr>
            <a:xfrm>
              <a:off x="8183485" y="5008970"/>
              <a:ext cx="2043316" cy="276999"/>
            </a:xfrm>
            <a:prstGeom prst="rect">
              <a:avLst/>
            </a:prstGeom>
            <a:noFill/>
          </p:spPr>
          <p:txBody>
            <a:bodyPr wrap="none" rtlCol="0">
              <a:spAutoFit/>
            </a:bodyPr>
            <a:lstStyle/>
            <a:p>
              <a:r>
                <a:rPr lang="en-US" sz="1200">
                  <a:latin typeface="Avenir Medium" panose="02000503020000020003" pitchFamily="2" charset="0"/>
                </a:rPr>
                <a:t>Option 3: City of Waterloo</a:t>
              </a:r>
            </a:p>
          </p:txBody>
        </p:sp>
      </p:grpSp>
      <p:grpSp>
        <p:nvGrpSpPr>
          <p:cNvPr id="18" name="Group 17">
            <a:extLst>
              <a:ext uri="{FF2B5EF4-FFF2-40B4-BE49-F238E27FC236}">
                <a16:creationId xmlns:a16="http://schemas.microsoft.com/office/drawing/2014/main" id="{18AE4B11-150C-926D-5A94-19D220216081}"/>
              </a:ext>
            </a:extLst>
          </p:cNvPr>
          <p:cNvGrpSpPr/>
          <p:nvPr/>
        </p:nvGrpSpPr>
        <p:grpSpPr>
          <a:xfrm>
            <a:off x="3879832" y="1903940"/>
            <a:ext cx="3429000" cy="3382029"/>
            <a:chOff x="3557561" y="1903940"/>
            <a:chExt cx="3429000" cy="3382029"/>
          </a:xfrm>
        </p:grpSpPr>
        <p:pic>
          <p:nvPicPr>
            <p:cNvPr id="11" name="Picture 10">
              <a:extLst>
                <a:ext uri="{FF2B5EF4-FFF2-40B4-BE49-F238E27FC236}">
                  <a16:creationId xmlns:a16="http://schemas.microsoft.com/office/drawing/2014/main" id="{66019533-935D-B61D-C1F3-10C9849EF4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57561" y="1903940"/>
              <a:ext cx="3429000" cy="2286000"/>
            </a:xfrm>
            <a:prstGeom prst="rect">
              <a:avLst/>
            </a:prstGeom>
          </p:spPr>
        </p:pic>
        <p:sp>
          <p:nvSpPr>
            <p:cNvPr id="12" name="TextBox 11">
              <a:extLst>
                <a:ext uri="{FF2B5EF4-FFF2-40B4-BE49-F238E27FC236}">
                  <a16:creationId xmlns:a16="http://schemas.microsoft.com/office/drawing/2014/main" id="{8E7F8890-C492-6C23-DBDA-336E21F786E5}"/>
                </a:ext>
              </a:extLst>
            </p:cNvPr>
            <p:cNvSpPr txBox="1"/>
            <p:nvPr/>
          </p:nvSpPr>
          <p:spPr>
            <a:xfrm>
              <a:off x="3654471" y="5008970"/>
              <a:ext cx="3235181" cy="276999"/>
            </a:xfrm>
            <a:prstGeom prst="rect">
              <a:avLst/>
            </a:prstGeom>
            <a:noFill/>
          </p:spPr>
          <p:txBody>
            <a:bodyPr wrap="none" rtlCol="0">
              <a:spAutoFit/>
            </a:bodyPr>
            <a:lstStyle/>
            <a:p>
              <a:r>
                <a:rPr lang="en-US" sz="1200">
                  <a:latin typeface="Avenir Medium" panose="02000503020000020003" pitchFamily="2" charset="0"/>
                </a:rPr>
                <a:t>Option 2: Regional Municipality of Muskoka</a:t>
              </a:r>
            </a:p>
          </p:txBody>
        </p:sp>
      </p:grpSp>
      <p:sp>
        <p:nvSpPr>
          <p:cNvPr id="3" name="Rectangle 2">
            <a:extLst>
              <a:ext uri="{FF2B5EF4-FFF2-40B4-BE49-F238E27FC236}">
                <a16:creationId xmlns:a16="http://schemas.microsoft.com/office/drawing/2014/main" id="{B9A6F7F6-118B-4C58-7640-08BBACBAE31D}"/>
              </a:ext>
            </a:extLst>
          </p:cNvPr>
          <p:cNvSpPr/>
          <p:nvPr/>
        </p:nvSpPr>
        <p:spPr>
          <a:xfrm>
            <a:off x="0" y="0"/>
            <a:ext cx="12192000" cy="697695"/>
          </a:xfrm>
          <a:prstGeom prst="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2">
            <a:extLst>
              <a:ext uri="{FF2B5EF4-FFF2-40B4-BE49-F238E27FC236}">
                <a16:creationId xmlns:a16="http://schemas.microsoft.com/office/drawing/2014/main" id="{9EB3F0F6-9570-0BFF-545D-234F6132BFCA}"/>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State of Infrastructure – Template (by Service Area or Asset Class)</a:t>
            </a:r>
          </a:p>
        </p:txBody>
      </p:sp>
      <p:sp>
        <p:nvSpPr>
          <p:cNvPr id="7" name="Content Placeholder 4">
            <a:extLst>
              <a:ext uri="{FF2B5EF4-FFF2-40B4-BE49-F238E27FC236}">
                <a16:creationId xmlns:a16="http://schemas.microsoft.com/office/drawing/2014/main" id="{589B0A13-5A6E-94B3-D93D-251AA73E5B6D}"/>
              </a:ext>
            </a:extLst>
          </p:cNvPr>
          <p:cNvSpPr txBox="1">
            <a:spLocks/>
          </p:cNvSpPr>
          <p:nvPr/>
        </p:nvSpPr>
        <p:spPr>
          <a:xfrm>
            <a:off x="529049" y="1062821"/>
            <a:ext cx="10515600" cy="5323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600"/>
              </a:lnSpc>
              <a:spcBef>
                <a:spcPts val="400"/>
              </a:spcBef>
              <a:spcAft>
                <a:spcPts val="600"/>
              </a:spcAft>
              <a:buClr>
                <a:schemeClr val="bg2">
                  <a:lumMod val="25000"/>
                </a:schemeClr>
              </a:buClr>
            </a:pPr>
            <a:r>
              <a:rPr lang="en-US" sz="1800">
                <a:latin typeface="Avenir Book" panose="02000503020000020003" pitchFamily="2" charset="0"/>
              </a:rPr>
              <a:t>Options to show conditions:</a:t>
            </a:r>
          </a:p>
          <a:p>
            <a:pPr marL="0" indent="0">
              <a:buClr>
                <a:schemeClr val="bg2">
                  <a:lumMod val="25000"/>
                </a:schemeClr>
              </a:buClr>
              <a:buFont typeface="Arial" panose="020B0604020202020204" pitchFamily="34" charset="0"/>
              <a:buNone/>
            </a:pPr>
            <a:endParaRPr lang="en-US" sz="1800">
              <a:latin typeface="Avenir Book" panose="02000503020000020003" pitchFamily="2" charset="0"/>
            </a:endParaRPr>
          </a:p>
          <a:p>
            <a:pPr marL="0" indent="0">
              <a:buClr>
                <a:schemeClr val="bg2">
                  <a:lumMod val="25000"/>
                </a:schemeClr>
              </a:buClr>
              <a:buFont typeface="Arial" panose="020B0604020202020204" pitchFamily="34" charset="0"/>
              <a:buNone/>
            </a:pPr>
            <a:endParaRPr lang="en-US" sz="1800">
              <a:latin typeface="Avenir Book" panose="02000503020000020003" pitchFamily="2" charset="0"/>
            </a:endParaRPr>
          </a:p>
        </p:txBody>
      </p:sp>
      <p:grpSp>
        <p:nvGrpSpPr>
          <p:cNvPr id="19" name="Group 18">
            <a:extLst>
              <a:ext uri="{FF2B5EF4-FFF2-40B4-BE49-F238E27FC236}">
                <a16:creationId xmlns:a16="http://schemas.microsoft.com/office/drawing/2014/main" id="{7E70EF29-B9E0-9C8D-712E-4957BE0D2F7C}"/>
              </a:ext>
            </a:extLst>
          </p:cNvPr>
          <p:cNvGrpSpPr/>
          <p:nvPr/>
        </p:nvGrpSpPr>
        <p:grpSpPr>
          <a:xfrm>
            <a:off x="591068" y="1812155"/>
            <a:ext cx="2455561" cy="3473814"/>
            <a:chOff x="479855" y="1812155"/>
            <a:chExt cx="2455561" cy="3473814"/>
          </a:xfrm>
        </p:grpSpPr>
        <p:pic>
          <p:nvPicPr>
            <p:cNvPr id="15" name="Picture 14">
              <a:extLst>
                <a:ext uri="{FF2B5EF4-FFF2-40B4-BE49-F238E27FC236}">
                  <a16:creationId xmlns:a16="http://schemas.microsoft.com/office/drawing/2014/main" id="{8312DF72-A749-941A-8B7E-EAEFE3CFF5D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02475" y="3143081"/>
              <a:ext cx="1249578" cy="1848297"/>
            </a:xfrm>
            <a:prstGeom prst="rect">
              <a:avLst/>
            </a:prstGeom>
          </p:spPr>
        </p:pic>
        <p:sp>
          <p:nvSpPr>
            <p:cNvPr id="16" name="TextBox 15">
              <a:extLst>
                <a:ext uri="{FF2B5EF4-FFF2-40B4-BE49-F238E27FC236}">
                  <a16:creationId xmlns:a16="http://schemas.microsoft.com/office/drawing/2014/main" id="{49EB79F8-513B-3757-327B-FB0A9F9161CF}"/>
                </a:ext>
              </a:extLst>
            </p:cNvPr>
            <p:cNvSpPr txBox="1"/>
            <p:nvPr/>
          </p:nvSpPr>
          <p:spPr>
            <a:xfrm>
              <a:off x="572269" y="5008970"/>
              <a:ext cx="2363147" cy="276999"/>
            </a:xfrm>
            <a:prstGeom prst="rect">
              <a:avLst/>
            </a:prstGeom>
            <a:noFill/>
          </p:spPr>
          <p:txBody>
            <a:bodyPr wrap="none" rtlCol="0">
              <a:spAutoFit/>
            </a:bodyPr>
            <a:lstStyle/>
            <a:p>
              <a:r>
                <a:rPr lang="en-US" sz="1200">
                  <a:latin typeface="Avenir Medium" panose="02000503020000020003" pitchFamily="2" charset="0"/>
                </a:rPr>
                <a:t>Option 1: City of Richmond Hill</a:t>
              </a:r>
            </a:p>
          </p:txBody>
        </p:sp>
        <p:pic>
          <p:nvPicPr>
            <p:cNvPr id="14" name="Picture 13">
              <a:extLst>
                <a:ext uri="{FF2B5EF4-FFF2-40B4-BE49-F238E27FC236}">
                  <a16:creationId xmlns:a16="http://schemas.microsoft.com/office/drawing/2014/main" id="{82F3804B-93A1-0116-CAF5-6583ABAC7435}"/>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79855" y="1812155"/>
              <a:ext cx="2363147" cy="1848297"/>
            </a:xfrm>
            <a:prstGeom prst="rect">
              <a:avLst/>
            </a:prstGeom>
          </p:spPr>
        </p:pic>
      </p:grpSp>
    </p:spTree>
    <p:extLst>
      <p:ext uri="{BB962C8B-B14F-4D97-AF65-F5344CB8AC3E}">
        <p14:creationId xmlns:p14="http://schemas.microsoft.com/office/powerpoint/2010/main" val="31078112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04970-F242-B83E-8900-9A513BADA2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C4B367-B1BF-9790-D313-1DEF7E331BDE}"/>
              </a:ext>
            </a:extLst>
          </p:cNvPr>
          <p:cNvSpPr>
            <a:spLocks noGrp="1"/>
          </p:cNvSpPr>
          <p:nvPr>
            <p:ph type="title"/>
          </p:nvPr>
        </p:nvSpPr>
        <p:spPr/>
        <p:txBody>
          <a:bodyPr>
            <a:normAutofit/>
          </a:bodyPr>
          <a:lstStyle/>
          <a:p>
            <a:r>
              <a:rPr lang="en-US"/>
              <a:t>State of Infrastructure – Template (by Service Area or Asset Class)</a:t>
            </a:r>
          </a:p>
        </p:txBody>
      </p:sp>
      <p:sp>
        <p:nvSpPr>
          <p:cNvPr id="3" name="Content Placeholder 2">
            <a:extLst>
              <a:ext uri="{FF2B5EF4-FFF2-40B4-BE49-F238E27FC236}">
                <a16:creationId xmlns:a16="http://schemas.microsoft.com/office/drawing/2014/main" id="{C1FD6983-8667-A8DB-C39E-AA3470D960FC}"/>
              </a:ext>
            </a:extLst>
          </p:cNvPr>
          <p:cNvSpPr>
            <a:spLocks noGrp="1"/>
          </p:cNvSpPr>
          <p:nvPr>
            <p:ph idx="1"/>
          </p:nvPr>
        </p:nvSpPr>
        <p:spPr>
          <a:xfrm>
            <a:off x="479855" y="1251875"/>
            <a:ext cx="7341972" cy="4581843"/>
          </a:xfrm>
        </p:spPr>
        <p:txBody>
          <a:bodyPr>
            <a:normAutofit/>
          </a:bodyPr>
          <a:lstStyle/>
          <a:p>
            <a:pPr marL="0" indent="0">
              <a:lnSpc>
                <a:spcPts val="2600"/>
              </a:lnSpc>
              <a:spcBef>
                <a:spcPts val="400"/>
              </a:spcBef>
              <a:spcAft>
                <a:spcPts val="600"/>
              </a:spcAft>
              <a:buNone/>
            </a:pPr>
            <a:r>
              <a:rPr lang="en-US" sz="1800" b="1">
                <a:latin typeface="Avenir Black" panose="02000503020000020003" pitchFamily="2" charset="0"/>
              </a:rPr>
              <a:t>Optional elements:</a:t>
            </a:r>
          </a:p>
          <a:p>
            <a:pPr>
              <a:lnSpc>
                <a:spcPts val="2600"/>
              </a:lnSpc>
              <a:spcBef>
                <a:spcPts val="400"/>
              </a:spcBef>
              <a:spcAft>
                <a:spcPts val="600"/>
              </a:spcAft>
              <a:buClr>
                <a:schemeClr val="bg2">
                  <a:lumMod val="25000"/>
                </a:schemeClr>
              </a:buClr>
            </a:pPr>
            <a:r>
              <a:rPr lang="en-US" sz="1800">
                <a:latin typeface="Avenir Book" panose="02000503020000020003" pitchFamily="2" charset="0"/>
              </a:rPr>
              <a:t>Data maturity level: (high, medium, low)</a:t>
            </a:r>
          </a:p>
          <a:p>
            <a:pPr lvl="1">
              <a:lnSpc>
                <a:spcPts val="2600"/>
              </a:lnSpc>
              <a:spcBef>
                <a:spcPts val="400"/>
              </a:spcBef>
              <a:spcAft>
                <a:spcPts val="600"/>
              </a:spcAft>
              <a:buClr>
                <a:schemeClr val="bg2">
                  <a:lumMod val="25000"/>
                </a:schemeClr>
              </a:buClr>
              <a:buFont typeface="Arial" panose="020B0604020202020204" pitchFamily="34" charset="0"/>
              <a:buChar char="•"/>
            </a:pPr>
            <a:r>
              <a:rPr lang="en-US" sz="1800">
                <a:latin typeface="Avenir Book" panose="02000503020000020003" pitchFamily="2" charset="0"/>
              </a:rPr>
              <a:t>Consider adding an explanation, especially if maturity is medium or low</a:t>
            </a:r>
          </a:p>
          <a:p>
            <a:pPr>
              <a:lnSpc>
                <a:spcPts val="2600"/>
              </a:lnSpc>
              <a:spcBef>
                <a:spcPts val="400"/>
              </a:spcBef>
              <a:spcAft>
                <a:spcPts val="600"/>
              </a:spcAft>
              <a:buClr>
                <a:schemeClr val="bg2">
                  <a:lumMod val="25000"/>
                </a:schemeClr>
              </a:buClr>
            </a:pPr>
            <a:r>
              <a:rPr lang="en-US" sz="1800">
                <a:latin typeface="Avenir Book" panose="02000503020000020003" pitchFamily="2" charset="0"/>
              </a:rPr>
              <a:t>Funding needed to meet target performance vs available funding. Summary of funding gap</a:t>
            </a:r>
          </a:p>
          <a:p>
            <a:pPr>
              <a:lnSpc>
                <a:spcPts val="2600"/>
              </a:lnSpc>
              <a:spcBef>
                <a:spcPts val="400"/>
              </a:spcBef>
              <a:spcAft>
                <a:spcPts val="600"/>
              </a:spcAft>
              <a:buClr>
                <a:schemeClr val="bg2">
                  <a:lumMod val="25000"/>
                </a:schemeClr>
              </a:buClr>
            </a:pPr>
            <a:r>
              <a:rPr lang="en-US" sz="1800">
                <a:latin typeface="Avenir Book" panose="02000503020000020003" pitchFamily="2" charset="0"/>
              </a:rPr>
              <a:t>List of key projects</a:t>
            </a:r>
          </a:p>
          <a:p>
            <a:pPr>
              <a:lnSpc>
                <a:spcPts val="2600"/>
              </a:lnSpc>
              <a:spcBef>
                <a:spcPts val="400"/>
              </a:spcBef>
              <a:spcAft>
                <a:spcPts val="600"/>
              </a:spcAft>
              <a:buClr>
                <a:schemeClr val="bg2">
                  <a:lumMod val="25000"/>
                </a:schemeClr>
              </a:buClr>
            </a:pPr>
            <a:r>
              <a:rPr lang="en-US" sz="1800">
                <a:latin typeface="Avenir Book" panose="02000503020000020003" pitchFamily="2" charset="0"/>
              </a:rPr>
              <a:t>Featured project/story (to make the data more relatable)</a:t>
            </a:r>
          </a:p>
          <a:p>
            <a:pPr lvl="1">
              <a:lnSpc>
                <a:spcPts val="2600"/>
              </a:lnSpc>
              <a:spcBef>
                <a:spcPts val="400"/>
              </a:spcBef>
              <a:spcAft>
                <a:spcPts val="600"/>
              </a:spcAft>
            </a:pPr>
            <a:endParaRPr lang="en-US" sz="1800">
              <a:latin typeface="Avenir Book" panose="02000503020000020003" pitchFamily="2" charset="0"/>
            </a:endParaRPr>
          </a:p>
          <a:p>
            <a:pPr marL="457200" lvl="1" indent="0">
              <a:lnSpc>
                <a:spcPts val="2600"/>
              </a:lnSpc>
              <a:spcBef>
                <a:spcPts val="400"/>
              </a:spcBef>
              <a:spcAft>
                <a:spcPts val="600"/>
              </a:spcAft>
              <a:buNone/>
            </a:pPr>
            <a:endParaRPr lang="en-US">
              <a:latin typeface="Avenir Book" panose="02000503020000020003" pitchFamily="2" charset="0"/>
            </a:endParaRPr>
          </a:p>
        </p:txBody>
      </p:sp>
      <p:pic>
        <p:nvPicPr>
          <p:cNvPr id="5" name="Picture 4">
            <a:extLst>
              <a:ext uri="{FF2B5EF4-FFF2-40B4-BE49-F238E27FC236}">
                <a16:creationId xmlns:a16="http://schemas.microsoft.com/office/drawing/2014/main" id="{2A6D2F2E-9587-2123-196C-0EACBEDFA940}"/>
              </a:ext>
            </a:extLst>
          </p:cNvPr>
          <p:cNvPicPr>
            <a:picLocks noChangeAspect="1"/>
          </p:cNvPicPr>
          <p:nvPr/>
        </p:nvPicPr>
        <p:blipFill>
          <a:blip r:embed="rId3"/>
          <a:stretch>
            <a:fillRect/>
          </a:stretch>
        </p:blipFill>
        <p:spPr>
          <a:xfrm>
            <a:off x="8534461" y="1076917"/>
            <a:ext cx="2388911" cy="4024953"/>
          </a:xfrm>
          <a:prstGeom prst="rect">
            <a:avLst/>
          </a:prstGeom>
        </p:spPr>
      </p:pic>
      <p:sp>
        <p:nvSpPr>
          <p:cNvPr id="6" name="TextBox 5">
            <a:extLst>
              <a:ext uri="{FF2B5EF4-FFF2-40B4-BE49-F238E27FC236}">
                <a16:creationId xmlns:a16="http://schemas.microsoft.com/office/drawing/2014/main" id="{E2C7E841-9D23-8B58-98BB-1421F6B092EF}"/>
              </a:ext>
            </a:extLst>
          </p:cNvPr>
          <p:cNvSpPr txBox="1"/>
          <p:nvPr/>
        </p:nvSpPr>
        <p:spPr>
          <a:xfrm>
            <a:off x="8773245" y="5320452"/>
            <a:ext cx="1911343" cy="646331"/>
          </a:xfrm>
          <a:prstGeom prst="rect">
            <a:avLst/>
          </a:prstGeom>
          <a:noFill/>
        </p:spPr>
        <p:txBody>
          <a:bodyPr wrap="square" rtlCol="0">
            <a:spAutoFit/>
          </a:bodyPr>
          <a:lstStyle/>
          <a:p>
            <a:pPr algn="ctr"/>
            <a:r>
              <a:rPr lang="en-US" sz="1200">
                <a:latin typeface="Avenir Book" panose="02000503020000020003" pitchFamily="2" charset="0"/>
              </a:rPr>
              <a:t>Example of funding gap visualization (City of Waterloo)</a:t>
            </a:r>
          </a:p>
        </p:txBody>
      </p:sp>
      <p:sp>
        <p:nvSpPr>
          <p:cNvPr id="4" name="Rectangle 3">
            <a:extLst>
              <a:ext uri="{FF2B5EF4-FFF2-40B4-BE49-F238E27FC236}">
                <a16:creationId xmlns:a16="http://schemas.microsoft.com/office/drawing/2014/main" id="{AEF4F6F9-6AD8-B635-7373-0DAEDEF512C0}"/>
              </a:ext>
            </a:extLst>
          </p:cNvPr>
          <p:cNvSpPr/>
          <p:nvPr/>
        </p:nvSpPr>
        <p:spPr>
          <a:xfrm>
            <a:off x="0" y="0"/>
            <a:ext cx="12192000" cy="697695"/>
          </a:xfrm>
          <a:prstGeom prst="rect">
            <a:avLst/>
          </a:prstGeom>
          <a:solidFill>
            <a:schemeClr val="bg2">
              <a:lumMod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2">
            <a:extLst>
              <a:ext uri="{FF2B5EF4-FFF2-40B4-BE49-F238E27FC236}">
                <a16:creationId xmlns:a16="http://schemas.microsoft.com/office/drawing/2014/main" id="{529B75EF-AF30-B4CF-95FD-52AA22C060B8}"/>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Working Slides for Municipal Staff</a:t>
            </a:r>
          </a:p>
        </p:txBody>
      </p:sp>
    </p:spTree>
    <p:extLst>
      <p:ext uri="{BB962C8B-B14F-4D97-AF65-F5344CB8AC3E}">
        <p14:creationId xmlns:p14="http://schemas.microsoft.com/office/powerpoint/2010/main" val="22675201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white surface with a yellow background&#10;&#10;Description automatically generated with medium confidence">
            <a:extLst>
              <a:ext uri="{FF2B5EF4-FFF2-40B4-BE49-F238E27FC236}">
                <a16:creationId xmlns:a16="http://schemas.microsoft.com/office/drawing/2014/main" id="{6BD47341-11E7-84D5-32EF-EB87373B28C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descr="A person riding a bicycle&#10;&#10;Description automatically generated">
            <a:extLst>
              <a:ext uri="{FF2B5EF4-FFF2-40B4-BE49-F238E27FC236}">
                <a16:creationId xmlns:a16="http://schemas.microsoft.com/office/drawing/2014/main" id="{D8228189-07A4-A646-94D4-E10B0A9A0C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4196" y="-74686"/>
            <a:ext cx="3502515" cy="3502515"/>
          </a:xfrm>
          <a:prstGeom prst="rect">
            <a:avLst/>
          </a:prstGeom>
        </p:spPr>
      </p:pic>
      <p:pic>
        <p:nvPicPr>
          <p:cNvPr id="11" name="Picture 10" descr="A green arch over a white circle&#10;&#10;Description automatically generated with medium confidence">
            <a:extLst>
              <a:ext uri="{FF2B5EF4-FFF2-40B4-BE49-F238E27FC236}">
                <a16:creationId xmlns:a16="http://schemas.microsoft.com/office/drawing/2014/main" id="{F7CB9381-9D00-3EAF-0216-A0A395D5BE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96718" y="1678913"/>
            <a:ext cx="3502515" cy="3502515"/>
          </a:xfrm>
          <a:prstGeom prst="rect">
            <a:avLst/>
          </a:prstGeom>
        </p:spPr>
      </p:pic>
      <p:pic>
        <p:nvPicPr>
          <p:cNvPr id="15" name="Picture 14" descr="A red car on a black background&#10;&#10;Description automatically generated">
            <a:extLst>
              <a:ext uri="{FF2B5EF4-FFF2-40B4-BE49-F238E27FC236}">
                <a16:creationId xmlns:a16="http://schemas.microsoft.com/office/drawing/2014/main" id="{6FC3279A-B3BC-4588-00D7-FF69ED56845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0724" y="4042567"/>
            <a:ext cx="2949799" cy="2949799"/>
          </a:xfrm>
          <a:prstGeom prst="rect">
            <a:avLst/>
          </a:prstGeom>
        </p:spPr>
      </p:pic>
      <p:pic>
        <p:nvPicPr>
          <p:cNvPr id="29" name="Picture 28" descr="A building with a tree and steps&#10;&#10;Description automatically generated">
            <a:extLst>
              <a:ext uri="{FF2B5EF4-FFF2-40B4-BE49-F238E27FC236}">
                <a16:creationId xmlns:a16="http://schemas.microsoft.com/office/drawing/2014/main" id="{5FECE2E1-7956-8C67-2D64-F82202124B8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102604" y="2152858"/>
            <a:ext cx="3502515" cy="3502515"/>
          </a:xfrm>
          <a:prstGeom prst="rect">
            <a:avLst/>
          </a:prstGeom>
        </p:spPr>
      </p:pic>
      <p:pic>
        <p:nvPicPr>
          <p:cNvPr id="31" name="Picture 30" descr="A person running in blue and black&#10;&#10;Description automatically generated">
            <a:extLst>
              <a:ext uri="{FF2B5EF4-FFF2-40B4-BE49-F238E27FC236}">
                <a16:creationId xmlns:a16="http://schemas.microsoft.com/office/drawing/2014/main" id="{3BBD404C-4AC8-3B42-DF5F-3334A4E048A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233008" y="279904"/>
            <a:ext cx="2834955" cy="2834955"/>
          </a:xfrm>
          <a:prstGeom prst="rect">
            <a:avLst/>
          </a:prstGeom>
        </p:spPr>
      </p:pic>
      <p:pic>
        <p:nvPicPr>
          <p:cNvPr id="37" name="Picture 36" descr="A yellow and orange trees&#10;&#10;Description automatically generated">
            <a:extLst>
              <a:ext uri="{FF2B5EF4-FFF2-40B4-BE49-F238E27FC236}">
                <a16:creationId xmlns:a16="http://schemas.microsoft.com/office/drawing/2014/main" id="{E966CB65-E00A-7901-B03A-D52884C7255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888397" y="341642"/>
            <a:ext cx="3145768" cy="3145768"/>
          </a:xfrm>
          <a:prstGeom prst="rect">
            <a:avLst/>
          </a:prstGeom>
        </p:spPr>
      </p:pic>
      <p:pic>
        <p:nvPicPr>
          <p:cNvPr id="41" name="Picture 40" descr="A person walking a dog on a leash&#10;&#10;Description automatically generated">
            <a:extLst>
              <a:ext uri="{FF2B5EF4-FFF2-40B4-BE49-F238E27FC236}">
                <a16:creationId xmlns:a16="http://schemas.microsoft.com/office/drawing/2014/main" id="{9580E560-D8B8-E82B-D951-6A999C68B9A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658011" y="3209649"/>
            <a:ext cx="3502515" cy="3502515"/>
          </a:xfrm>
          <a:prstGeom prst="rect">
            <a:avLst/>
          </a:prstGeom>
        </p:spPr>
      </p:pic>
    </p:spTree>
    <p:extLst>
      <p:ext uri="{BB962C8B-B14F-4D97-AF65-F5344CB8AC3E}">
        <p14:creationId xmlns:p14="http://schemas.microsoft.com/office/powerpoint/2010/main" val="12694637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surface with a yellow background&#10;&#10;Description automatically generated with medium confidence">
            <a:extLst>
              <a:ext uri="{FF2B5EF4-FFF2-40B4-BE49-F238E27FC236}">
                <a16:creationId xmlns:a16="http://schemas.microsoft.com/office/drawing/2014/main" id="{AEE39DA8-E1C6-128F-A769-586B8D69A0C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119" y="0"/>
            <a:ext cx="12192000" cy="6858000"/>
          </a:xfrm>
          <a:prstGeom prst="rect">
            <a:avLst/>
          </a:prstGeom>
        </p:spPr>
      </p:pic>
      <p:sp>
        <p:nvSpPr>
          <p:cNvPr id="5" name="Title 2">
            <a:extLst>
              <a:ext uri="{FF2B5EF4-FFF2-40B4-BE49-F238E27FC236}">
                <a16:creationId xmlns:a16="http://schemas.microsoft.com/office/drawing/2014/main" id="{01F87CD7-107D-EA17-7C41-36E8BB0DB49E}"/>
              </a:ext>
            </a:extLst>
          </p:cNvPr>
          <p:cNvSpPr txBox="1">
            <a:spLocks/>
          </p:cNvSpPr>
          <p:nvPr/>
        </p:nvSpPr>
        <p:spPr>
          <a:xfrm>
            <a:off x="516925" y="2447827"/>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Why Asset Management Matters</a:t>
            </a:r>
          </a:p>
        </p:txBody>
      </p:sp>
      <p:sp>
        <p:nvSpPr>
          <p:cNvPr id="10" name="Rectangle 9">
            <a:extLst>
              <a:ext uri="{FF2B5EF4-FFF2-40B4-BE49-F238E27FC236}">
                <a16:creationId xmlns:a16="http://schemas.microsoft.com/office/drawing/2014/main" id="{C2DFF160-9943-B3BF-12D1-477ED820B5F7}"/>
              </a:ext>
            </a:extLst>
          </p:cNvPr>
          <p:cNvSpPr/>
          <p:nvPr/>
        </p:nvSpPr>
        <p:spPr>
          <a:xfrm>
            <a:off x="0" y="1524871"/>
            <a:ext cx="12192000" cy="1397502"/>
          </a:xfrm>
          <a:prstGeom prst="rect">
            <a:avLst/>
          </a:prstGeom>
          <a:solidFill>
            <a:srgbClr val="0F44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2">
            <a:extLst>
              <a:ext uri="{FF2B5EF4-FFF2-40B4-BE49-F238E27FC236}">
                <a16:creationId xmlns:a16="http://schemas.microsoft.com/office/drawing/2014/main" id="{FE4EC005-4848-3832-0202-6685EDDF77F6}"/>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b="1">
                <a:solidFill>
                  <a:schemeClr val="bg1"/>
                </a:solidFill>
                <a:latin typeface="Avenir Black" panose="02000503020000020003" pitchFamily="2" charset="0"/>
              </a:rPr>
              <a:t>Why Asset Management Matters</a:t>
            </a:r>
          </a:p>
        </p:txBody>
      </p:sp>
      <p:pic>
        <p:nvPicPr>
          <p:cNvPr id="8" name="Picture 7" descr="A person walking a dog on a leash&#10;&#10;Description automatically generated">
            <a:extLst>
              <a:ext uri="{FF2B5EF4-FFF2-40B4-BE49-F238E27FC236}">
                <a16:creationId xmlns:a16="http://schemas.microsoft.com/office/drawing/2014/main" id="{52469EF1-0EC5-BF0C-5552-11AC87E8AA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8675" y="963827"/>
            <a:ext cx="5486400" cy="5486400"/>
          </a:xfrm>
          <a:prstGeom prst="rect">
            <a:avLst/>
          </a:prstGeom>
        </p:spPr>
      </p:pic>
    </p:spTree>
    <p:extLst>
      <p:ext uri="{BB962C8B-B14F-4D97-AF65-F5344CB8AC3E}">
        <p14:creationId xmlns:p14="http://schemas.microsoft.com/office/powerpoint/2010/main" val="1149312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BB29B-2A53-3F18-195A-A125C28975E1}"/>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62E95F3-D5B0-F2E5-9D4B-E9DA335C0E0D}"/>
              </a:ext>
            </a:extLst>
          </p:cNvPr>
          <p:cNvSpPr/>
          <p:nvPr/>
        </p:nvSpPr>
        <p:spPr>
          <a:xfrm>
            <a:off x="0" y="0"/>
            <a:ext cx="12192000" cy="697695"/>
          </a:xfrm>
          <a:prstGeom prst="rect">
            <a:avLst/>
          </a:prstGeom>
          <a:solidFill>
            <a:srgbClr val="0F44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E252652F-A3B6-30C9-8866-F45219CDFB1B}"/>
              </a:ext>
            </a:extLst>
          </p:cNvPr>
          <p:cNvSpPr>
            <a:spLocks noGrp="1"/>
          </p:cNvSpPr>
          <p:nvPr>
            <p:ph idx="1"/>
          </p:nvPr>
        </p:nvSpPr>
        <p:spPr>
          <a:xfrm>
            <a:off x="628135" y="1138078"/>
            <a:ext cx="9825681" cy="4581843"/>
          </a:xfrm>
        </p:spPr>
        <p:txBody>
          <a:bodyPr>
            <a:normAutofit/>
          </a:bodyPr>
          <a:lstStyle/>
          <a:p>
            <a:pPr>
              <a:lnSpc>
                <a:spcPts val="3160"/>
              </a:lnSpc>
              <a:buClr>
                <a:srgbClr val="0F4443"/>
              </a:buClr>
            </a:pPr>
            <a:r>
              <a:rPr lang="en-CA" sz="1800">
                <a:latin typeface="Avenir Book" panose="02000503020000020003" pitchFamily="2" charset="0"/>
              </a:rPr>
              <a:t>Asset management provides members of Council with the confidence to make informed decisions about asset investments service levels, risks, and long-term financial sustainability. </a:t>
            </a:r>
          </a:p>
          <a:p>
            <a:pPr>
              <a:lnSpc>
                <a:spcPts val="3160"/>
              </a:lnSpc>
              <a:buClr>
                <a:srgbClr val="0F4443"/>
              </a:buClr>
            </a:pPr>
            <a:r>
              <a:rPr lang="en-CA" sz="1800">
                <a:latin typeface="Avenir Book" panose="02000503020000020003" pitchFamily="2" charset="0"/>
              </a:rPr>
              <a:t>To make these decisions with confidence, there are a few key things that members of Council need to know: </a:t>
            </a:r>
          </a:p>
          <a:p>
            <a:pPr lvl="1">
              <a:lnSpc>
                <a:spcPts val="3160"/>
              </a:lnSpc>
              <a:buClr>
                <a:srgbClr val="0F4443"/>
              </a:buClr>
              <a:buFont typeface="Arial" panose="020B0604020202020204" pitchFamily="34" charset="0"/>
              <a:buChar char="•"/>
            </a:pPr>
            <a:r>
              <a:rPr lang="en-CA" sz="1800">
                <a:latin typeface="Avenir Book" panose="02000503020000020003" pitchFamily="2" charset="0"/>
              </a:rPr>
              <a:t>What assets do you own or operate?</a:t>
            </a:r>
          </a:p>
          <a:p>
            <a:pPr lvl="1">
              <a:lnSpc>
                <a:spcPts val="3160"/>
              </a:lnSpc>
              <a:buClr>
                <a:srgbClr val="0F4443"/>
              </a:buClr>
              <a:buFont typeface="Arial" panose="020B0604020202020204" pitchFamily="34" charset="0"/>
              <a:buChar char="•"/>
            </a:pPr>
            <a:r>
              <a:rPr lang="en-CA" sz="1800">
                <a:latin typeface="Avenir Book" panose="02000503020000020003" pitchFamily="2" charset="0"/>
              </a:rPr>
              <a:t>What services are residents expecting? </a:t>
            </a:r>
          </a:p>
          <a:p>
            <a:pPr lvl="1">
              <a:lnSpc>
                <a:spcPts val="3160"/>
              </a:lnSpc>
              <a:buClr>
                <a:srgbClr val="0F4443"/>
              </a:buClr>
              <a:buFont typeface="Arial" panose="020B0604020202020204" pitchFamily="34" charset="0"/>
              <a:buChar char="•"/>
            </a:pPr>
            <a:r>
              <a:rPr lang="en-CA" sz="1800">
                <a:latin typeface="Avenir Book" panose="02000503020000020003" pitchFamily="2" charset="0"/>
              </a:rPr>
              <a:t>What is the current state of the infrastructure (and can it provide these services)? </a:t>
            </a:r>
          </a:p>
          <a:p>
            <a:pPr lvl="1">
              <a:lnSpc>
                <a:spcPts val="3160"/>
              </a:lnSpc>
              <a:buClr>
                <a:srgbClr val="0F4443"/>
              </a:buClr>
              <a:buFont typeface="Arial" panose="020B0604020202020204" pitchFamily="34" charset="0"/>
              <a:buChar char="•"/>
            </a:pPr>
            <a:r>
              <a:rPr lang="en-CA" sz="1800">
                <a:latin typeface="Avenir Book" panose="02000503020000020003" pitchFamily="2" charset="0"/>
              </a:rPr>
              <a:t>What are the costs associated with maintaining the assets and providing these services, (and can we afford it)? </a:t>
            </a:r>
          </a:p>
          <a:p>
            <a:pPr>
              <a:lnSpc>
                <a:spcPts val="3160"/>
              </a:lnSpc>
            </a:pPr>
            <a:endParaRPr lang="en-CA" sz="1800">
              <a:latin typeface="Avenir Book" panose="02000503020000020003" pitchFamily="2" charset="0"/>
            </a:endParaRPr>
          </a:p>
        </p:txBody>
      </p:sp>
      <p:sp>
        <p:nvSpPr>
          <p:cNvPr id="12" name="Title 2">
            <a:extLst>
              <a:ext uri="{FF2B5EF4-FFF2-40B4-BE49-F238E27FC236}">
                <a16:creationId xmlns:a16="http://schemas.microsoft.com/office/drawing/2014/main" id="{B06A94DC-EA93-6985-F9EE-B62CDF5F326F}"/>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Why Asset Management Matters</a:t>
            </a:r>
          </a:p>
        </p:txBody>
      </p:sp>
    </p:spTree>
    <p:extLst>
      <p:ext uri="{BB962C8B-B14F-4D97-AF65-F5344CB8AC3E}">
        <p14:creationId xmlns:p14="http://schemas.microsoft.com/office/powerpoint/2010/main" val="1749406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690A2-1156-65B3-C377-25381307EF69}"/>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53E8C45-8240-D31B-08DA-E57FC70D837F}"/>
              </a:ext>
            </a:extLst>
          </p:cNvPr>
          <p:cNvSpPr>
            <a:spLocks noGrp="1"/>
          </p:cNvSpPr>
          <p:nvPr>
            <p:ph idx="1"/>
          </p:nvPr>
        </p:nvSpPr>
        <p:spPr>
          <a:xfrm>
            <a:off x="586961" y="999400"/>
            <a:ext cx="7545019" cy="4859199"/>
          </a:xfrm>
        </p:spPr>
        <p:txBody>
          <a:bodyPr>
            <a:normAutofit fontScale="92500"/>
          </a:bodyPr>
          <a:lstStyle/>
          <a:p>
            <a:pPr>
              <a:lnSpc>
                <a:spcPts val="3160"/>
              </a:lnSpc>
              <a:buClr>
                <a:srgbClr val="0F4443"/>
              </a:buClr>
            </a:pPr>
            <a:r>
              <a:rPr lang="en-CA" sz="1900">
                <a:latin typeface="Avenir Book" panose="02000503020000020003" pitchFamily="2" charset="0"/>
              </a:rPr>
              <a:t>At its core, asset management is about sustainable service delivery—providing services today in a way that ensures they can continue to be delivered in the future without placing undue financial, operational, social, or environmental burdens on future generations.</a:t>
            </a:r>
          </a:p>
          <a:p>
            <a:pPr>
              <a:lnSpc>
                <a:spcPts val="3160"/>
              </a:lnSpc>
              <a:buClr>
                <a:srgbClr val="0F4443"/>
              </a:buClr>
            </a:pPr>
            <a:r>
              <a:rPr lang="en-CA" sz="1900">
                <a:latin typeface="Avenir Book" panose="02000503020000020003" pitchFamily="2" charset="0"/>
              </a:rPr>
              <a:t>In Ontario, asset management planning is a regulatory requirement for all municipalities under O. Reg. 588/17: Asset Management Planning for Municipal Infrastructure. </a:t>
            </a:r>
          </a:p>
          <a:p>
            <a:pPr>
              <a:lnSpc>
                <a:spcPts val="3160"/>
              </a:lnSpc>
              <a:buClr>
                <a:srgbClr val="0F4443"/>
              </a:buClr>
            </a:pPr>
            <a:r>
              <a:rPr lang="en-CA" sz="1900">
                <a:latin typeface="Avenir Book" panose="02000503020000020003" pitchFamily="2" charset="0"/>
              </a:rPr>
              <a:t>Asset management is not just a one-time exercise, but is the foundation for defensible decision-making, and an important complement to the budgeting and long-term financial planning processes.</a:t>
            </a:r>
          </a:p>
          <a:p>
            <a:endParaRPr lang="en-US"/>
          </a:p>
        </p:txBody>
      </p:sp>
      <p:pic>
        <p:nvPicPr>
          <p:cNvPr id="2" name="Picture 1">
            <a:extLst>
              <a:ext uri="{FF2B5EF4-FFF2-40B4-BE49-F238E27FC236}">
                <a16:creationId xmlns:a16="http://schemas.microsoft.com/office/drawing/2014/main" id="{F4EBA7E6-CFBC-1669-0286-A3E097FCF9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72929" y="1161800"/>
            <a:ext cx="3946234" cy="4126891"/>
          </a:xfrm>
          <a:prstGeom prst="rect">
            <a:avLst/>
          </a:prstGeom>
        </p:spPr>
      </p:pic>
      <p:sp>
        <p:nvSpPr>
          <p:cNvPr id="3" name="Rectangle 2">
            <a:extLst>
              <a:ext uri="{FF2B5EF4-FFF2-40B4-BE49-F238E27FC236}">
                <a16:creationId xmlns:a16="http://schemas.microsoft.com/office/drawing/2014/main" id="{1F738023-3CF1-1374-8745-FF5D99643D32}"/>
              </a:ext>
            </a:extLst>
          </p:cNvPr>
          <p:cNvSpPr/>
          <p:nvPr/>
        </p:nvSpPr>
        <p:spPr>
          <a:xfrm>
            <a:off x="0" y="0"/>
            <a:ext cx="12192000" cy="697695"/>
          </a:xfrm>
          <a:prstGeom prst="rect">
            <a:avLst/>
          </a:prstGeom>
          <a:solidFill>
            <a:srgbClr val="0F44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37573F2D-93C3-DBAD-8422-F05E35E32E6B}"/>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Why Asset Management Matters</a:t>
            </a:r>
          </a:p>
        </p:txBody>
      </p:sp>
    </p:spTree>
    <p:extLst>
      <p:ext uri="{BB962C8B-B14F-4D97-AF65-F5344CB8AC3E}">
        <p14:creationId xmlns:p14="http://schemas.microsoft.com/office/powerpoint/2010/main" val="1641444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C0BB357-3EE6-1191-DE46-B4092548DA34}"/>
              </a:ext>
            </a:extLst>
          </p:cNvPr>
          <p:cNvSpPr/>
          <p:nvPr/>
        </p:nvSpPr>
        <p:spPr>
          <a:xfrm>
            <a:off x="0" y="0"/>
            <a:ext cx="12192000" cy="697695"/>
          </a:xfrm>
          <a:prstGeom prst="rect">
            <a:avLst/>
          </a:prstGeom>
          <a:solidFill>
            <a:srgbClr val="0F44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5D4FF9FC-7D8E-D3B7-54E8-14F0491B97E5}"/>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Why Asset Management Matters</a:t>
            </a:r>
          </a:p>
        </p:txBody>
      </p:sp>
      <p:sp>
        <p:nvSpPr>
          <p:cNvPr id="4" name="Rounded Rectangle 3">
            <a:extLst>
              <a:ext uri="{FF2B5EF4-FFF2-40B4-BE49-F238E27FC236}">
                <a16:creationId xmlns:a16="http://schemas.microsoft.com/office/drawing/2014/main" id="{7C25A8FB-D684-A75B-66AC-33582D937D1D}"/>
              </a:ext>
            </a:extLst>
          </p:cNvPr>
          <p:cNvSpPr/>
          <p:nvPr/>
        </p:nvSpPr>
        <p:spPr>
          <a:xfrm>
            <a:off x="6203092" y="965241"/>
            <a:ext cx="5560540" cy="4990228"/>
          </a:xfrm>
          <a:prstGeom prst="roundRect">
            <a:avLst/>
          </a:prstGeom>
          <a:solidFill>
            <a:srgbClr val="0F4443">
              <a:alpha val="13725"/>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3">
            <a:extLst>
              <a:ext uri="{FF2B5EF4-FFF2-40B4-BE49-F238E27FC236}">
                <a16:creationId xmlns:a16="http://schemas.microsoft.com/office/drawing/2014/main" id="{2D5FDE77-EA3B-EB41-1019-FDC34C401A3B}"/>
              </a:ext>
            </a:extLst>
          </p:cNvPr>
          <p:cNvSpPr txBox="1">
            <a:spLocks/>
          </p:cNvSpPr>
          <p:nvPr/>
        </p:nvSpPr>
        <p:spPr>
          <a:xfrm>
            <a:off x="505228" y="1154586"/>
            <a:ext cx="5393064" cy="1101848"/>
          </a:xfrm>
          <a:prstGeom prst="rect">
            <a:avLst/>
          </a:prstGeom>
        </p:spPr>
        <p:txBody>
          <a:bodyPr>
            <a:normAutofit/>
          </a:bodyPr>
          <a:lstStyle>
            <a:lvl1pPr marL="228600" indent="-228600" algn="l" defTabSz="914400" rtl="0" eaLnBrk="1" latinLnBrk="0" hangingPunct="1">
              <a:lnSpc>
                <a:spcPct val="90000"/>
              </a:lnSpc>
              <a:spcBef>
                <a:spcPts val="1000"/>
              </a:spcBef>
              <a:buClr>
                <a:srgbClr val="3891A7"/>
              </a:buClr>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3891A7"/>
              </a:buClr>
              <a:buFont typeface="Courier New" panose="02070309020205020404" pitchFamily="49" charset="0"/>
              <a:buChar char="o"/>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3891A7"/>
              </a:buClr>
              <a:buFont typeface="Wingdings" pitchFamily="2" charset="2"/>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3891A7"/>
              </a:buClr>
              <a:buFont typeface="System Font Regular"/>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3891A7"/>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600"/>
              </a:lnSpc>
              <a:buFont typeface="Arial" panose="020B0604020202020204" pitchFamily="34" charset="0"/>
              <a:buNone/>
            </a:pPr>
            <a:r>
              <a:rPr lang="en-CA" sz="2000">
                <a:solidFill>
                  <a:srgbClr val="0F4443"/>
                </a:solidFill>
                <a:latin typeface="Avenir Medium" panose="02000503020000020003" pitchFamily="2" charset="0"/>
              </a:rPr>
              <a:t>Sustainable service delivery = </a:t>
            </a:r>
            <a:br>
              <a:rPr lang="en-CA" sz="2000">
                <a:solidFill>
                  <a:srgbClr val="0F4443"/>
                </a:solidFill>
                <a:latin typeface="Avenir Medium" panose="02000503020000020003" pitchFamily="2" charset="0"/>
              </a:rPr>
            </a:br>
            <a:r>
              <a:rPr lang="en-CA" sz="2000">
                <a:solidFill>
                  <a:srgbClr val="0F4443"/>
                </a:solidFill>
                <a:latin typeface="Avenir Medium" panose="02000503020000020003" pitchFamily="2" charset="0"/>
              </a:rPr>
              <a:t>balancing performance, affordability, </a:t>
            </a:r>
            <a:br>
              <a:rPr lang="en-CA" sz="2000">
                <a:solidFill>
                  <a:srgbClr val="0F4443"/>
                </a:solidFill>
                <a:latin typeface="Avenir Medium" panose="02000503020000020003" pitchFamily="2" charset="0"/>
              </a:rPr>
            </a:br>
            <a:r>
              <a:rPr lang="en-CA" sz="2000">
                <a:solidFill>
                  <a:srgbClr val="0F4443"/>
                </a:solidFill>
                <a:latin typeface="Avenir Medium" panose="02000503020000020003" pitchFamily="2" charset="0"/>
              </a:rPr>
              <a:t>and risks over the long term. </a:t>
            </a:r>
            <a:r>
              <a:rPr lang="en-CA" sz="2000">
                <a:solidFill>
                  <a:srgbClr val="0F4443"/>
                </a:solidFill>
              </a:rPr>
              <a:t> </a:t>
            </a:r>
          </a:p>
        </p:txBody>
      </p:sp>
      <p:sp>
        <p:nvSpPr>
          <p:cNvPr id="6" name="TextBox 5">
            <a:extLst>
              <a:ext uri="{FF2B5EF4-FFF2-40B4-BE49-F238E27FC236}">
                <a16:creationId xmlns:a16="http://schemas.microsoft.com/office/drawing/2014/main" id="{3D84157B-136A-8729-7340-DC998CCF8007}"/>
              </a:ext>
            </a:extLst>
          </p:cNvPr>
          <p:cNvSpPr txBox="1"/>
          <p:nvPr/>
        </p:nvSpPr>
        <p:spPr>
          <a:xfrm>
            <a:off x="6590387" y="2256434"/>
            <a:ext cx="4827255" cy="3780458"/>
          </a:xfrm>
          <a:prstGeom prst="rect">
            <a:avLst/>
          </a:prstGeom>
          <a:noFill/>
        </p:spPr>
        <p:txBody>
          <a:bodyPr wrap="square" rtlCol="0">
            <a:spAutoFit/>
          </a:bodyPr>
          <a:lstStyle/>
          <a:p>
            <a:pPr marL="342900" lvl="0" indent="-342900">
              <a:lnSpc>
                <a:spcPts val="2620"/>
              </a:lnSpc>
              <a:spcAft>
                <a:spcPts val="600"/>
              </a:spcAft>
              <a:buFont typeface="+mj-lt"/>
              <a:buAutoNum type="arabicPeriod"/>
            </a:pPr>
            <a:r>
              <a:rPr lang="en-CA" sz="1600">
                <a:latin typeface="Avenir Book" panose="02000503020000020003" pitchFamily="2" charset="0"/>
              </a:rPr>
              <a:t>Familiarize yourself with your municipality’s key asset management related documents, including: </a:t>
            </a:r>
          </a:p>
          <a:p>
            <a:pPr marL="742950" lvl="1" indent="-285750">
              <a:lnSpc>
                <a:spcPts val="2620"/>
              </a:lnSpc>
              <a:spcAft>
                <a:spcPts val="600"/>
              </a:spcAft>
              <a:buFont typeface="Arial" panose="020B0604020202020204" pitchFamily="34" charset="0"/>
              <a:buChar char="•"/>
            </a:pPr>
            <a:r>
              <a:rPr lang="en-CA" sz="1600">
                <a:latin typeface="Avenir Book" panose="02000503020000020003" pitchFamily="2" charset="0"/>
              </a:rPr>
              <a:t>Strategic asset management policy</a:t>
            </a:r>
          </a:p>
          <a:p>
            <a:pPr marL="742950" lvl="1" indent="-285750">
              <a:lnSpc>
                <a:spcPts val="2620"/>
              </a:lnSpc>
              <a:spcAft>
                <a:spcPts val="600"/>
              </a:spcAft>
              <a:buFont typeface="Arial" panose="020B0604020202020204" pitchFamily="34" charset="0"/>
              <a:buChar char="•"/>
            </a:pPr>
            <a:r>
              <a:rPr lang="en-CA" sz="1600">
                <a:latin typeface="Avenir Book" panose="02000503020000020003" pitchFamily="2" charset="0"/>
              </a:rPr>
              <a:t>Asset management plan(s) </a:t>
            </a:r>
          </a:p>
          <a:p>
            <a:pPr marL="742950" lvl="1" indent="-285750">
              <a:lnSpc>
                <a:spcPts val="2620"/>
              </a:lnSpc>
              <a:spcAft>
                <a:spcPts val="600"/>
              </a:spcAft>
              <a:buFont typeface="Arial" panose="020B0604020202020204" pitchFamily="34" charset="0"/>
              <a:buChar char="•"/>
            </a:pPr>
            <a:r>
              <a:rPr lang="en-CA" sz="1600">
                <a:latin typeface="Avenir Book" panose="02000503020000020003" pitchFamily="2" charset="0"/>
              </a:rPr>
              <a:t>Other relevant local plans and documents </a:t>
            </a:r>
          </a:p>
          <a:p>
            <a:pPr marL="342900" lvl="0" indent="-342900">
              <a:lnSpc>
                <a:spcPts val="2620"/>
              </a:lnSpc>
              <a:spcAft>
                <a:spcPts val="600"/>
              </a:spcAft>
              <a:buFont typeface="+mj-lt"/>
              <a:buAutoNum type="arabicPeriod"/>
            </a:pPr>
            <a:r>
              <a:rPr lang="en-CA" sz="1600">
                <a:latin typeface="Avenir Book" panose="02000503020000020003" pitchFamily="2" charset="0"/>
              </a:rPr>
              <a:t>Use asset management information to support informed decisions that balance performance, costs, and risks over the long term. </a:t>
            </a:r>
          </a:p>
          <a:p>
            <a:pPr marL="342900" indent="-342900">
              <a:lnSpc>
                <a:spcPts val="2620"/>
              </a:lnSpc>
              <a:spcAft>
                <a:spcPts val="600"/>
              </a:spcAft>
              <a:buFont typeface="+mj-lt"/>
              <a:buAutoNum type="arabicPeriod"/>
            </a:pPr>
            <a:endParaRPr lang="en-US"/>
          </a:p>
        </p:txBody>
      </p:sp>
      <p:sp>
        <p:nvSpPr>
          <p:cNvPr id="9" name="TextBox 8">
            <a:extLst>
              <a:ext uri="{FF2B5EF4-FFF2-40B4-BE49-F238E27FC236}">
                <a16:creationId xmlns:a16="http://schemas.microsoft.com/office/drawing/2014/main" id="{628F82C4-CCED-8E58-0D70-19F0CECCF500}"/>
              </a:ext>
            </a:extLst>
          </p:cNvPr>
          <p:cNvSpPr txBox="1"/>
          <p:nvPr/>
        </p:nvSpPr>
        <p:spPr>
          <a:xfrm>
            <a:off x="8357286" y="1406633"/>
            <a:ext cx="3225114" cy="646331"/>
          </a:xfrm>
          <a:prstGeom prst="rect">
            <a:avLst/>
          </a:prstGeom>
          <a:noFill/>
        </p:spPr>
        <p:txBody>
          <a:bodyPr wrap="square">
            <a:spAutoFit/>
          </a:bodyPr>
          <a:lstStyle/>
          <a:p>
            <a:r>
              <a:rPr lang="en-US">
                <a:solidFill>
                  <a:srgbClr val="0F4443"/>
                </a:solidFill>
                <a:latin typeface="Avenir Medium" panose="02000503020000020003" pitchFamily="2" charset="0"/>
              </a:rPr>
              <a:t>Recommended Actions </a:t>
            </a:r>
            <a:br>
              <a:rPr lang="en-US">
                <a:solidFill>
                  <a:srgbClr val="0F4443"/>
                </a:solidFill>
                <a:latin typeface="Avenir Medium" panose="02000503020000020003" pitchFamily="2" charset="0"/>
              </a:rPr>
            </a:br>
            <a:r>
              <a:rPr lang="en-US">
                <a:solidFill>
                  <a:srgbClr val="0F4443"/>
                </a:solidFill>
                <a:latin typeface="Avenir Medium" panose="02000503020000020003" pitchFamily="2" charset="0"/>
              </a:rPr>
              <a:t>for Members of Council:</a:t>
            </a:r>
          </a:p>
        </p:txBody>
      </p:sp>
      <p:pic>
        <p:nvPicPr>
          <p:cNvPr id="11" name="Picture 10" descr="A diagram of service levels&#10;&#10;Description automatically generated">
            <a:extLst>
              <a:ext uri="{FF2B5EF4-FFF2-40B4-BE49-F238E27FC236}">
                <a16:creationId xmlns:a16="http://schemas.microsoft.com/office/drawing/2014/main" id="{0683E3A4-73D5-A5B8-C7A2-9ED171B757CD}"/>
              </a:ext>
            </a:extLst>
          </p:cNvPr>
          <p:cNvPicPr>
            <a:picLocks noChangeAspect="1"/>
          </p:cNvPicPr>
          <p:nvPr/>
        </p:nvPicPr>
        <p:blipFill>
          <a:blip r:embed="rId2" cstate="screen">
            <a:extLst>
              <a:ext uri="{28A0092B-C50C-407E-A947-70E740481C1C}">
                <a14:useLocalDpi xmlns:a14="http://schemas.microsoft.com/office/drawing/2010/main"/>
              </a:ext>
            </a:extLst>
          </a:blip>
          <a:srcRect r="-9989"/>
          <a:stretch/>
        </p:blipFill>
        <p:spPr>
          <a:xfrm>
            <a:off x="0" y="3580811"/>
            <a:ext cx="7352388" cy="2486569"/>
          </a:xfrm>
          <a:prstGeom prst="rect">
            <a:avLst/>
          </a:prstGeom>
        </p:spPr>
      </p:pic>
      <p:pic>
        <p:nvPicPr>
          <p:cNvPr id="13" name="Picture 12" descr="A blue circle with dots&#10;&#10;Description automatically generated">
            <a:extLst>
              <a:ext uri="{FF2B5EF4-FFF2-40B4-BE49-F238E27FC236}">
                <a16:creationId xmlns:a16="http://schemas.microsoft.com/office/drawing/2014/main" id="{AC4F8CEF-5A81-08F7-74C3-A5321D972F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3735" y="902531"/>
            <a:ext cx="1486812" cy="1486812"/>
          </a:xfrm>
          <a:prstGeom prst="rect">
            <a:avLst/>
          </a:prstGeom>
        </p:spPr>
      </p:pic>
      <p:sp>
        <p:nvSpPr>
          <p:cNvPr id="14" name="TextBox 13">
            <a:extLst>
              <a:ext uri="{FF2B5EF4-FFF2-40B4-BE49-F238E27FC236}">
                <a16:creationId xmlns:a16="http://schemas.microsoft.com/office/drawing/2014/main" id="{33F925F6-9530-3D7C-AB63-41A2C538447F}"/>
              </a:ext>
            </a:extLst>
          </p:cNvPr>
          <p:cNvSpPr txBox="1"/>
          <p:nvPr/>
        </p:nvSpPr>
        <p:spPr>
          <a:xfrm>
            <a:off x="505228" y="2615745"/>
            <a:ext cx="4153269" cy="830997"/>
          </a:xfrm>
          <a:prstGeom prst="rect">
            <a:avLst/>
          </a:prstGeom>
          <a:noFill/>
        </p:spPr>
        <p:txBody>
          <a:bodyPr wrap="square" rtlCol="0">
            <a:spAutoFit/>
          </a:bodyPr>
          <a:lstStyle/>
          <a:p>
            <a:r>
              <a:rPr lang="en-US" sz="2400">
                <a:solidFill>
                  <a:srgbClr val="0F4443"/>
                </a:solidFill>
                <a:latin typeface="Avenir Medium" panose="02000503020000020003" pitchFamily="2" charset="0"/>
              </a:rPr>
              <a:t>The Case for Asset Management</a:t>
            </a:r>
          </a:p>
        </p:txBody>
      </p:sp>
    </p:spTree>
    <p:extLst>
      <p:ext uri="{BB962C8B-B14F-4D97-AF65-F5344CB8AC3E}">
        <p14:creationId xmlns:p14="http://schemas.microsoft.com/office/powerpoint/2010/main" val="2529431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BE60D-600E-1ACF-D17D-98DB5C9B325A}"/>
              </a:ext>
            </a:extLst>
          </p:cNvPr>
          <p:cNvSpPr>
            <a:spLocks noGrp="1"/>
          </p:cNvSpPr>
          <p:nvPr>
            <p:ph type="title"/>
          </p:nvPr>
        </p:nvSpPr>
        <p:spPr>
          <a:xfrm>
            <a:off x="541636" y="1155975"/>
            <a:ext cx="10515600" cy="1006475"/>
          </a:xfrm>
        </p:spPr>
        <p:txBody>
          <a:bodyPr>
            <a:normAutofit/>
          </a:bodyPr>
          <a:lstStyle/>
          <a:p>
            <a:r>
              <a:rPr lang="en-US" sz="1800" b="1">
                <a:solidFill>
                  <a:srgbClr val="0F4443"/>
                </a:solidFill>
                <a:latin typeface="Avenir Black" panose="02000503020000020003" pitchFamily="2" charset="0"/>
              </a:rPr>
              <a:t>Links to Key Asset Management Documents </a:t>
            </a:r>
            <a:r>
              <a:rPr lang="en-US" sz="1800" b="1">
                <a:solidFill>
                  <a:srgbClr val="FF0000"/>
                </a:solidFill>
                <a:latin typeface="Avenir Black" panose="02000503020000020003" pitchFamily="2" charset="0"/>
              </a:rPr>
              <a:t>[users should add links to this slide]</a:t>
            </a:r>
          </a:p>
        </p:txBody>
      </p:sp>
      <p:sp>
        <p:nvSpPr>
          <p:cNvPr id="3" name="Content Placeholder 2">
            <a:extLst>
              <a:ext uri="{FF2B5EF4-FFF2-40B4-BE49-F238E27FC236}">
                <a16:creationId xmlns:a16="http://schemas.microsoft.com/office/drawing/2014/main" id="{68113983-47BC-0137-81F7-6FDD297F6DC1}"/>
              </a:ext>
            </a:extLst>
          </p:cNvPr>
          <p:cNvSpPr>
            <a:spLocks noGrp="1"/>
          </p:cNvSpPr>
          <p:nvPr>
            <p:ph idx="1"/>
          </p:nvPr>
        </p:nvSpPr>
        <p:spPr>
          <a:xfrm>
            <a:off x="640492" y="1817542"/>
            <a:ext cx="10515600" cy="4581843"/>
          </a:xfrm>
        </p:spPr>
        <p:txBody>
          <a:bodyPr>
            <a:normAutofit/>
          </a:bodyPr>
          <a:lstStyle/>
          <a:p>
            <a:pPr>
              <a:spcAft>
                <a:spcPts val="600"/>
              </a:spcAft>
              <a:buClr>
                <a:srgbClr val="0F4443"/>
              </a:buClr>
            </a:pPr>
            <a:r>
              <a:rPr lang="en-US" sz="1800">
                <a:solidFill>
                  <a:srgbClr val="0F4443"/>
                </a:solidFill>
                <a:latin typeface="Avenir Book" panose="02000503020000020003" pitchFamily="2" charset="0"/>
              </a:rPr>
              <a:t>Strategic Asset Management Policy:</a:t>
            </a:r>
          </a:p>
          <a:p>
            <a:pPr>
              <a:spcAft>
                <a:spcPts val="600"/>
              </a:spcAft>
              <a:buClr>
                <a:srgbClr val="0F4443"/>
              </a:buClr>
            </a:pPr>
            <a:r>
              <a:rPr lang="en-US" sz="1800">
                <a:solidFill>
                  <a:srgbClr val="0F4443"/>
                </a:solidFill>
                <a:latin typeface="Avenir Book" panose="02000503020000020003" pitchFamily="2" charset="0"/>
              </a:rPr>
              <a:t>Asset Management Plan:</a:t>
            </a:r>
          </a:p>
          <a:p>
            <a:pPr>
              <a:spcAft>
                <a:spcPts val="600"/>
              </a:spcAft>
              <a:buClr>
                <a:srgbClr val="0F4443"/>
              </a:buClr>
            </a:pPr>
            <a:r>
              <a:rPr lang="en-US" sz="1800">
                <a:solidFill>
                  <a:srgbClr val="0F4443"/>
                </a:solidFill>
                <a:latin typeface="Avenir Book" panose="02000503020000020003" pitchFamily="2" charset="0"/>
              </a:rPr>
              <a:t>Annual Progress Update:</a:t>
            </a:r>
          </a:p>
          <a:p>
            <a:pPr>
              <a:spcAft>
                <a:spcPts val="600"/>
              </a:spcAft>
              <a:buClr>
                <a:srgbClr val="0F4443"/>
              </a:buClr>
            </a:pPr>
            <a:r>
              <a:rPr lang="en-US" sz="1800">
                <a:solidFill>
                  <a:srgbClr val="0F4443"/>
                </a:solidFill>
                <a:latin typeface="Avenir Book" panose="02000503020000020003" pitchFamily="2" charset="0"/>
              </a:rPr>
              <a:t>Other asset management info?</a:t>
            </a:r>
          </a:p>
          <a:p>
            <a:pPr>
              <a:spcAft>
                <a:spcPts val="600"/>
              </a:spcAft>
              <a:buClr>
                <a:srgbClr val="0F4443"/>
              </a:buClr>
            </a:pPr>
            <a:r>
              <a:rPr lang="en-US" sz="1800">
                <a:solidFill>
                  <a:srgbClr val="0F4443"/>
                </a:solidFill>
                <a:latin typeface="Avenir Book" panose="02000503020000020003" pitchFamily="2" charset="0"/>
              </a:rPr>
              <a:t>Annual budget:</a:t>
            </a:r>
          </a:p>
          <a:p>
            <a:pPr>
              <a:spcAft>
                <a:spcPts val="600"/>
              </a:spcAft>
              <a:buClr>
                <a:srgbClr val="0F4443"/>
              </a:buClr>
            </a:pPr>
            <a:r>
              <a:rPr lang="en-US" sz="1800">
                <a:solidFill>
                  <a:srgbClr val="0F4443"/>
                </a:solidFill>
                <a:latin typeface="Avenir Book" panose="02000503020000020003" pitchFamily="2" charset="0"/>
              </a:rPr>
              <a:t>Long-term financial strategy:</a:t>
            </a:r>
          </a:p>
          <a:p>
            <a:pPr>
              <a:spcAft>
                <a:spcPts val="600"/>
              </a:spcAft>
              <a:buClr>
                <a:srgbClr val="0F4443"/>
              </a:buClr>
            </a:pPr>
            <a:r>
              <a:rPr lang="en-US" sz="1800">
                <a:solidFill>
                  <a:srgbClr val="0F4443"/>
                </a:solidFill>
                <a:latin typeface="Avenir Book" panose="02000503020000020003" pitchFamily="2" charset="0"/>
              </a:rPr>
              <a:t>Strategic Plan:</a:t>
            </a:r>
          </a:p>
          <a:p>
            <a:pPr>
              <a:spcAft>
                <a:spcPts val="600"/>
              </a:spcAft>
              <a:buClr>
                <a:srgbClr val="0F4443"/>
              </a:buClr>
            </a:pPr>
            <a:r>
              <a:rPr lang="en-US" sz="1800">
                <a:solidFill>
                  <a:srgbClr val="0F4443"/>
                </a:solidFill>
                <a:latin typeface="Avenir Book" panose="02000503020000020003" pitchFamily="2" charset="0"/>
              </a:rPr>
              <a:t>Official Plan:</a:t>
            </a:r>
          </a:p>
        </p:txBody>
      </p:sp>
      <p:sp>
        <p:nvSpPr>
          <p:cNvPr id="4" name="Rectangle 3">
            <a:extLst>
              <a:ext uri="{FF2B5EF4-FFF2-40B4-BE49-F238E27FC236}">
                <a16:creationId xmlns:a16="http://schemas.microsoft.com/office/drawing/2014/main" id="{EE188D0D-64D5-EB30-C009-AC2E94F1159C}"/>
              </a:ext>
            </a:extLst>
          </p:cNvPr>
          <p:cNvSpPr/>
          <p:nvPr/>
        </p:nvSpPr>
        <p:spPr>
          <a:xfrm>
            <a:off x="0" y="0"/>
            <a:ext cx="12192000" cy="697695"/>
          </a:xfrm>
          <a:prstGeom prst="rect">
            <a:avLst/>
          </a:prstGeom>
          <a:solidFill>
            <a:srgbClr val="0F444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2">
            <a:extLst>
              <a:ext uri="{FF2B5EF4-FFF2-40B4-BE49-F238E27FC236}">
                <a16:creationId xmlns:a16="http://schemas.microsoft.com/office/drawing/2014/main" id="{CFE36CD1-F98C-1839-00D2-A1B4C00073FE}"/>
              </a:ext>
            </a:extLst>
          </p:cNvPr>
          <p:cNvSpPr txBox="1">
            <a:spLocks/>
          </p:cNvSpPr>
          <p:nvPr/>
        </p:nvSpPr>
        <p:spPr>
          <a:xfrm>
            <a:off x="479855" y="223150"/>
            <a:ext cx="10836875" cy="47454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sz="2400" b="1">
                <a:solidFill>
                  <a:schemeClr val="bg1"/>
                </a:solidFill>
                <a:latin typeface="Avenir Black" panose="02000503020000020003" pitchFamily="2" charset="0"/>
              </a:rPr>
              <a:t>Why Asset Management Matters</a:t>
            </a:r>
          </a:p>
        </p:txBody>
      </p:sp>
    </p:spTree>
    <p:extLst>
      <p:ext uri="{BB962C8B-B14F-4D97-AF65-F5344CB8AC3E}">
        <p14:creationId xmlns:p14="http://schemas.microsoft.com/office/powerpoint/2010/main" val="846634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white surface with a yellow background&#10;&#10;Description automatically generated with medium confidence">
            <a:extLst>
              <a:ext uri="{FF2B5EF4-FFF2-40B4-BE49-F238E27FC236}">
                <a16:creationId xmlns:a16="http://schemas.microsoft.com/office/drawing/2014/main" id="{3BAFE1E0-3DE0-7871-35D3-3100667D1B5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119" y="0"/>
            <a:ext cx="12192000" cy="6858000"/>
          </a:xfrm>
          <a:prstGeom prst="rect">
            <a:avLst/>
          </a:prstGeom>
        </p:spPr>
      </p:pic>
      <p:pic>
        <p:nvPicPr>
          <p:cNvPr id="9" name="Picture 8" descr="A yellow and orange trees&#10;&#10;Description automatically generated">
            <a:extLst>
              <a:ext uri="{FF2B5EF4-FFF2-40B4-BE49-F238E27FC236}">
                <a16:creationId xmlns:a16="http://schemas.microsoft.com/office/drawing/2014/main" id="{8CDB602E-4477-B0AA-FB5B-E2B83E5043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6092" y="2119184"/>
            <a:ext cx="4738816" cy="4738816"/>
          </a:xfrm>
          <a:prstGeom prst="rect">
            <a:avLst/>
          </a:prstGeom>
        </p:spPr>
      </p:pic>
      <p:sp>
        <p:nvSpPr>
          <p:cNvPr id="10" name="Rectangle 9">
            <a:extLst>
              <a:ext uri="{FF2B5EF4-FFF2-40B4-BE49-F238E27FC236}">
                <a16:creationId xmlns:a16="http://schemas.microsoft.com/office/drawing/2014/main" id="{AFAF7AA9-A7E4-2941-D2EB-80F86D5B2212}"/>
              </a:ext>
            </a:extLst>
          </p:cNvPr>
          <p:cNvSpPr/>
          <p:nvPr/>
        </p:nvSpPr>
        <p:spPr>
          <a:xfrm>
            <a:off x="0" y="1524870"/>
            <a:ext cx="12192000" cy="1587843"/>
          </a:xfrm>
          <a:prstGeom prst="rect">
            <a:avLst/>
          </a:prstGeom>
          <a:solidFill>
            <a:srgbClr val="E973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2">
            <a:extLst>
              <a:ext uri="{FF2B5EF4-FFF2-40B4-BE49-F238E27FC236}">
                <a16:creationId xmlns:a16="http://schemas.microsoft.com/office/drawing/2014/main" id="{43F06A61-3930-A664-7568-AB724C172EA8}"/>
              </a:ext>
            </a:extLst>
          </p:cNvPr>
          <p:cNvSpPr txBox="1">
            <a:spLocks/>
          </p:cNvSpPr>
          <p:nvPr/>
        </p:nvSpPr>
        <p:spPr>
          <a:xfrm>
            <a:off x="516925" y="2081518"/>
            <a:ext cx="10836875" cy="474545"/>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lang="en-US" sz="2800" kern="1200" dirty="0" smtClean="0">
                <a:solidFill>
                  <a:schemeClr val="tx1"/>
                </a:solidFill>
                <a:latin typeface="+mj-lt"/>
                <a:ea typeface="+mj-ea"/>
                <a:cs typeface="+mj-cs"/>
              </a:defRPr>
            </a:lvl1pPr>
          </a:lstStyle>
          <a:p>
            <a:r>
              <a:rPr lang="en-CA" b="1">
                <a:solidFill>
                  <a:schemeClr val="bg1"/>
                </a:solidFill>
                <a:latin typeface="Avenir Black" panose="02000503020000020003" pitchFamily="2" charset="0"/>
              </a:rPr>
              <a:t>Principles of Asset Management</a:t>
            </a:r>
          </a:p>
        </p:txBody>
      </p:sp>
    </p:spTree>
    <p:extLst>
      <p:ext uri="{BB962C8B-B14F-4D97-AF65-F5344CB8AC3E}">
        <p14:creationId xmlns:p14="http://schemas.microsoft.com/office/powerpoint/2010/main" val="419232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ded61ac-9926-4844-bf81-bc14e7e4cfc7" xsi:nil="true"/>
    <lcf76f155ced4ddcb4097134ff3c332f xmlns="8b99a253-9f25-4f5e-b71b-cbd56e194eb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0A8B98D54B204EAE97EAE1A3ACF522" ma:contentTypeVersion="15" ma:contentTypeDescription="Create a new document." ma:contentTypeScope="" ma:versionID="a503880c5cf30be5cc112776e7b80428">
  <xsd:schema xmlns:xsd="http://www.w3.org/2001/XMLSchema" xmlns:xs="http://www.w3.org/2001/XMLSchema" xmlns:p="http://schemas.microsoft.com/office/2006/metadata/properties" xmlns:ns2="8b99a253-9f25-4f5e-b71b-cbd56e194eb5" xmlns:ns3="9ded61ac-9926-4844-bf81-bc14e7e4cfc7" targetNamespace="http://schemas.microsoft.com/office/2006/metadata/properties" ma:root="true" ma:fieldsID="c9a50e853c448d9f7961fa4e94082daa" ns2:_="" ns3:_="">
    <xsd:import namespace="8b99a253-9f25-4f5e-b71b-cbd56e194eb5"/>
    <xsd:import namespace="9ded61ac-9926-4844-bf81-bc14e7e4cfc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99a253-9f25-4f5e-b71b-cbd56e194e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6d42a57b-13e4-4d68-9353-fa186eef4f57"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ed61ac-9926-4844-bf81-bc14e7e4cfc7"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0e2ce025-1650-4d3a-89e1-fb0f67c04e03}" ma:internalName="TaxCatchAll" ma:showField="CatchAllData" ma:web="9ded61ac-9926-4844-bf81-bc14e7e4cfc7">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0AF1F5-B901-4324-8DF3-96BA0593E6E7}">
  <ds:schemaRefs>
    <ds:schemaRef ds:uri="http://purl.org/dc/dcmitype/"/>
    <ds:schemaRef ds:uri="http://schemas.microsoft.com/office/2006/documentManagement/types"/>
    <ds:schemaRef ds:uri="http://purl.org/dc/elements/1.1/"/>
    <ds:schemaRef ds:uri="9ded61ac-9926-4844-bf81-bc14e7e4cfc7"/>
    <ds:schemaRef ds:uri="http://schemas.microsoft.com/office/2006/metadata/properties"/>
    <ds:schemaRef ds:uri="http://schemas.openxmlformats.org/package/2006/metadata/core-properties"/>
    <ds:schemaRef ds:uri="http://www.w3.org/XML/1998/namespace"/>
    <ds:schemaRef ds:uri="8b99a253-9f25-4f5e-b71b-cbd56e194eb5"/>
    <ds:schemaRef ds:uri="http://purl.org/dc/terms/"/>
    <ds:schemaRef ds:uri="http://schemas.microsoft.com/office/infopath/2007/PartnerControls"/>
  </ds:schemaRefs>
</ds:datastoreItem>
</file>

<file path=customXml/itemProps2.xml><?xml version="1.0" encoding="utf-8"?>
<ds:datastoreItem xmlns:ds="http://schemas.openxmlformats.org/officeDocument/2006/customXml" ds:itemID="{BC4B8C45-52A9-4CF7-9CAE-84B2824A215F}">
  <ds:schemaRefs>
    <ds:schemaRef ds:uri="8b99a253-9f25-4f5e-b71b-cbd56e194eb5"/>
    <ds:schemaRef ds:uri="9ded61ac-9926-4844-bf81-bc14e7e4cfc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9F46ACA-D8F5-46C8-9F0D-4A5B8D3282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3773</Words>
  <Application>Microsoft Macintosh PowerPoint</Application>
  <PresentationFormat>Widescreen</PresentationFormat>
  <Paragraphs>330</Paragraphs>
  <Slides>37</Slides>
  <Notes>26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Aptos</vt:lpstr>
      <vt:lpstr>Arial</vt:lpstr>
      <vt:lpstr>Avenir Black</vt:lpstr>
      <vt:lpstr>Avenir Book</vt:lpstr>
      <vt:lpstr>Avenir Medium</vt:lpstr>
      <vt:lpstr>Courier New</vt:lpstr>
      <vt:lpstr>System Font Regular</vt:lpstr>
      <vt:lpstr>Wingdings</vt:lpstr>
      <vt:lpstr>Office Theme</vt:lpstr>
      <vt:lpstr>Asset Management Orientation  Toolkit for Members of Council</vt:lpstr>
      <vt:lpstr>PowerPoint Presentation</vt:lpstr>
      <vt:lpstr>PowerPoint Presentation</vt:lpstr>
      <vt:lpstr>PowerPoint Presentation</vt:lpstr>
      <vt:lpstr>PowerPoint Presentation</vt:lpstr>
      <vt:lpstr>PowerPoint Presentation</vt:lpstr>
      <vt:lpstr>PowerPoint Presentation</vt:lpstr>
      <vt:lpstr>Links to Key Asset Management Documents [users should add links to this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Study 1: Moving Beyond “Worst-First” to Risk-Based Decision-Making </vt:lpstr>
      <vt:lpstr>PowerPoint Presentation</vt:lpstr>
      <vt:lpstr>Case Study 1: Moving Beyond “Worst-First” to Risk-Based Decision-Making </vt:lpstr>
      <vt:lpstr>Case Study 2: Finding Cost Savings Through Proactive Lifecycle Management </vt:lpstr>
      <vt:lpstr>Case Study 2: Finding Cost Savings Through Proactive Lifecycle Management </vt:lpstr>
      <vt:lpstr>Case Study 2: Finding Cost Savings Through Proactive Lifecycle Management </vt:lpstr>
      <vt:lpstr>Case Study 3: Avoiding Health and Safety Risks Through Timely Investment </vt:lpstr>
      <vt:lpstr>Case Study 3: Avoiding Health and Safety Risks Through Timely Investment </vt:lpstr>
      <vt:lpstr>Case Study 3: Avoiding Health and Safety Risks Through Timely Investment </vt:lpstr>
      <vt:lpstr>PowerPoint Presentation</vt:lpstr>
      <vt:lpstr>Tips for Developing Your Own Case Study</vt:lpstr>
      <vt:lpstr>Tips for Developing Your Own Case Study</vt:lpstr>
      <vt:lpstr>State of Infrastructure – Template (by Service Area or Asset Class)</vt:lpstr>
      <vt:lpstr>State of Infrastructure – Template (by Service Area or Asset Class)</vt:lpstr>
      <vt:lpstr>State of Infrastructure – Template (by Service Area or Asset Class)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Jennifer Court</dc:creator>
  <cp:lastModifiedBy>Jennifer Court</cp:lastModifiedBy>
  <cp:revision>1</cp:revision>
  <dcterms:created xsi:type="dcterms:W3CDTF">2024-06-24T21:55:06Z</dcterms:created>
  <dcterms:modified xsi:type="dcterms:W3CDTF">2026-08-12T20:21:16Z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0x010100E30A8B98D54B204EAE97EAE1A3ACF522</vt:lpwstr>
  </property>
  <property fmtid="{D5CDD505-2E9C-101B-9397-08002B2CF9AE}" pid="3" name="MediaServiceImageTags">
    <vt:lpwstr/>
  </property>
</Properties>
</file>